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4"/>
  </p:sldMasterIdLst>
  <p:notesMasterIdLst>
    <p:notesMasterId r:id="rId24"/>
  </p:notesMasterIdLst>
  <p:handoutMasterIdLst>
    <p:handoutMasterId r:id="rId25"/>
  </p:handoutMasterIdLst>
  <p:sldIdLst>
    <p:sldId id="275" r:id="rId5"/>
    <p:sldId id="277" r:id="rId6"/>
    <p:sldId id="1634" r:id="rId7"/>
    <p:sldId id="1593" r:id="rId8"/>
    <p:sldId id="1598" r:id="rId9"/>
    <p:sldId id="1637" r:id="rId10"/>
    <p:sldId id="1638" r:id="rId11"/>
    <p:sldId id="1636" r:id="rId12"/>
    <p:sldId id="1627" r:id="rId13"/>
    <p:sldId id="1639" r:id="rId14"/>
    <p:sldId id="1601" r:id="rId15"/>
    <p:sldId id="1633" r:id="rId16"/>
    <p:sldId id="1641" r:id="rId17"/>
    <p:sldId id="1642" r:id="rId18"/>
    <p:sldId id="1646" r:id="rId19"/>
    <p:sldId id="1643" r:id="rId20"/>
    <p:sldId id="1644" r:id="rId21"/>
    <p:sldId id="1645" r:id="rId22"/>
    <p:sldId id="1626" r:id="rId23"/>
  </p:sldIdLst>
  <p:sldSz cx="12192000" cy="6858000"/>
  <p:notesSz cx="6858000" cy="9144000"/>
  <p:embeddedFontLst>
    <p:embeddedFont>
      <p:font typeface="Noto Sans" panose="020B0502040504020204" pitchFamily="34" charset="0"/>
      <p:regular r:id="rId26"/>
      <p:bold r:id="rId27"/>
      <p:italic r:id="rId28"/>
      <p:boldItalic r:id="rId29"/>
    </p:embeddedFont>
  </p:embeddedFont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999"/>
    <a:srgbClr val="B30000"/>
    <a:srgbClr val="042665"/>
    <a:srgbClr val="A771C9"/>
    <a:srgbClr val="CCFF99"/>
    <a:srgbClr val="CC66FF"/>
    <a:srgbClr val="38A329"/>
    <a:srgbClr val="33CC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466B4-2A0A-9946-A096-880EE63417B9}" v="198" dt="2024-07-22T15:43:01.744"/>
    <p1510:client id="{D7976454-5FED-4E2A-BD90-411B0864BFD2}" v="4" dt="2024-07-22T17:36:08.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33" autoAdjust="0"/>
  </p:normalViewPr>
  <p:slideViewPr>
    <p:cSldViewPr snapToGrid="0">
      <p:cViewPr varScale="1">
        <p:scale>
          <a:sx n="109" d="100"/>
          <a:sy n="109" d="100"/>
        </p:scale>
        <p:origin x="138" y="288"/>
      </p:cViewPr>
      <p:guideLst>
        <p:guide orient="horz" pos="2160"/>
        <p:guide pos="3840"/>
      </p:guideLst>
    </p:cSldViewPr>
  </p:slideViewPr>
  <p:outlineViewPr>
    <p:cViewPr>
      <p:scale>
        <a:sx n="33" d="100"/>
        <a:sy n="33" d="100"/>
      </p:scale>
      <p:origin x="0" y="-691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214CC-CAB3-EB45-AE0D-3C0821D341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0D0874-8E7E-0F45-9710-1265B9FE03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54E7B1-ED46-4244-9F99-7539938C5246}" type="datetimeFigureOut">
              <a:rPr lang="en-US" smtClean="0"/>
              <a:t>7/22/2024</a:t>
            </a:fld>
            <a:endParaRPr lang="en-US" dirty="0"/>
          </a:p>
        </p:txBody>
      </p:sp>
      <p:sp>
        <p:nvSpPr>
          <p:cNvPr id="4" name="Footer Placeholder 3">
            <a:extLst>
              <a:ext uri="{FF2B5EF4-FFF2-40B4-BE49-F238E27FC236}">
                <a16:creationId xmlns:a16="http://schemas.microsoft.com/office/drawing/2014/main" id="{C3581F4E-88B6-A149-B3BF-2C2C2A7C23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A96F3B-12DD-D44A-9355-7ED4165EF1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A8E10C-F740-DE4F-9577-B250825CFCFA}" type="slidenum">
              <a:rPr lang="en-US" smtClean="0"/>
              <a:t>‹#›</a:t>
            </a:fld>
            <a:endParaRPr lang="en-US" dirty="0"/>
          </a:p>
        </p:txBody>
      </p:sp>
    </p:spTree>
    <p:extLst>
      <p:ext uri="{BB962C8B-B14F-4D97-AF65-F5344CB8AC3E}">
        <p14:creationId xmlns:p14="http://schemas.microsoft.com/office/powerpoint/2010/main" val="125037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4D97B-D534-4160-81DC-0B07966FCBD3}" type="datetimeFigureOut">
              <a:rPr lang="en-US" smtClean="0"/>
              <a:t>7/22/2024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42766-18D0-4CD3-8CD5-81A3A2FC6488}" type="slidenum">
              <a:rPr lang="en-US" smtClean="0"/>
              <a:t>‹#›</a:t>
            </a:fld>
            <a:endParaRPr lang="en-US" dirty="0"/>
          </a:p>
        </p:txBody>
      </p:sp>
    </p:spTree>
    <p:extLst>
      <p:ext uri="{BB962C8B-B14F-4D97-AF65-F5344CB8AC3E}">
        <p14:creationId xmlns:p14="http://schemas.microsoft.com/office/powerpoint/2010/main" val="402865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the Eviction Protection Grant Program Notice of Funding Opportunity Webinar. I’m Nicole Watson, a policy analyst in HUD’s Office of Policy Development and Research, and I am joined today by Grant Officers D’Andre Chambers and Randall Sisco. We will be giving an overview of the Notice of Funding Opportunity (or “NOFO”) number FR-6800-N-79, including the goals of the Eviction Protection Grant Program, as well as specifics around how to apply for available funds, eligibility criteria, how applications will be scored, and frequently asked questions we have received about the NOFO. </a:t>
            </a:r>
          </a:p>
          <a:p>
            <a:endParaRPr lang="en-US" sz="1200" dirty="0"/>
          </a:p>
          <a:p>
            <a:r>
              <a:rPr lang="en-US" sz="1200" dirty="0"/>
              <a:t>Please note that we will not be answering questions live today. If you have questions about the NOFO at the end of this presentation, please contact us via email at EvictionProtectionGrant@hud.gov. We will provide a written response via email. We will not be monitoring the chat during today’s presentation. Ok, let’s get started.   </a:t>
            </a:r>
          </a:p>
        </p:txBody>
      </p:sp>
      <p:sp>
        <p:nvSpPr>
          <p:cNvPr id="4" name="Slide Number Placeholder 3"/>
          <p:cNvSpPr>
            <a:spLocks noGrp="1"/>
          </p:cNvSpPr>
          <p:nvPr>
            <p:ph type="sldNum" sz="quarter" idx="5"/>
          </p:nvPr>
        </p:nvSpPr>
        <p:spPr/>
        <p:txBody>
          <a:bodyPr/>
          <a:lstStyle/>
          <a:p>
            <a:fld id="{EBB42766-18D0-4CD3-8CD5-81A3A2FC6488}" type="slidenum">
              <a:rPr lang="en-US" smtClean="0"/>
              <a:t>1</a:t>
            </a:fld>
            <a:endParaRPr lang="en-US" dirty="0"/>
          </a:p>
        </p:txBody>
      </p:sp>
    </p:spTree>
    <p:extLst>
      <p:ext uri="{BB962C8B-B14F-4D97-AF65-F5344CB8AC3E}">
        <p14:creationId xmlns:p14="http://schemas.microsoft.com/office/powerpoint/2010/main" val="423052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Next, we’ll give an overview of how eligible applications will be scored. This is a competitive grant, so please carefully read Section V of the NOFO. Each Rating Factor prompt describes the criteria we will use to evaluate your response to that Rating Factor and Sub-Factor. Reviewers will also consider whether your responses are complete, clearly articulated, and well-supported. The maximum points we will award to any application is 102. To be considered for funding, your application must receive at least 75 points overall and the minimum points for each Rating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Rating Factor 1 is Need and Extent of Problem and includes 2 sub-factors: Eviction Risks and Disparities and Eviction Protection Service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Rating Factor 2 is Sound Project Plan and includes 3 sub-factors: Logic Model, Affirmative Marketing and Outreach and Advancing Equity, and Partnerships and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Rating Factor 3 is Capacity and Experience and includes 4 sub-factors:  Organization Experience Providing Eviction Protection Services; Experience Promoting Equity; Staffing Plan and Expertise; and Data Collection, Reporting, and Evaluation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Rating Factor 4 is Budget and includes 2 sub-factors: the Budget Narrative and the Budget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t>There are also 2 preference points available to Minority Serving Institutions (or “MSIs”) that provide required documentation of MSI status and letter of commitment.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EBB42766-18D0-4CD3-8CD5-81A3A2FC6488}" type="slidenum">
              <a:rPr lang="en-US" smtClean="0"/>
              <a:t>10</a:t>
            </a:fld>
            <a:endParaRPr lang="en-US" dirty="0"/>
          </a:p>
        </p:txBody>
      </p:sp>
    </p:spTree>
    <p:extLst>
      <p:ext uri="{BB962C8B-B14F-4D97-AF65-F5344CB8AC3E}">
        <p14:creationId xmlns:p14="http://schemas.microsoft.com/office/powerpoint/2010/main" val="333550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chemeClr val="tx1"/>
                </a:solidFill>
              </a:rPr>
              <a:t>Next, we’d like to highlight some general tips to keep in mind as you prepare your application.</a:t>
            </a:r>
          </a:p>
          <a:p>
            <a:endParaRPr lang="en-US" u="none" dirty="0">
              <a:solidFill>
                <a:schemeClr val="tx1"/>
              </a:solidFill>
            </a:endParaRPr>
          </a:p>
          <a:p>
            <a:r>
              <a:rPr lang="en-US" u="none" dirty="0">
                <a:solidFill>
                  <a:schemeClr val="tx1"/>
                </a:solidFill>
              </a:rPr>
              <a:t>First, please </a:t>
            </a:r>
            <a:r>
              <a:rPr lang="en-US" b="1" u="none" dirty="0">
                <a:solidFill>
                  <a:schemeClr val="tx1"/>
                </a:solidFill>
              </a:rPr>
              <a:t>read the NOFO </a:t>
            </a:r>
            <a:r>
              <a:rPr lang="en-US" u="none" dirty="0">
                <a:solidFill>
                  <a:schemeClr val="tx1"/>
                </a:solidFill>
              </a:rPr>
              <a:t>in its entirety.  </a:t>
            </a:r>
          </a:p>
          <a:p>
            <a:endParaRPr lang="en-US"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chemeClr val="tx1"/>
                </a:solidFill>
              </a:rPr>
              <a:t>Second, make sure you p</a:t>
            </a:r>
            <a:r>
              <a:rPr lang="en-US" sz="1200" u="none" dirty="0">
                <a:solidFill>
                  <a:schemeClr val="tx1"/>
                </a:solidFill>
              </a:rPr>
              <a:t>rovide </a:t>
            </a:r>
            <a:r>
              <a:rPr lang="en-US" sz="1200" i="1" u="none" dirty="0">
                <a:solidFill>
                  <a:schemeClr val="tx1"/>
                </a:solidFill>
              </a:rPr>
              <a:t>all</a:t>
            </a:r>
            <a:r>
              <a:rPr lang="en-US" sz="1200" u="none" dirty="0">
                <a:solidFill>
                  <a:schemeClr val="tx1"/>
                </a:solidFill>
              </a:rPr>
              <a:t> required components </a:t>
            </a:r>
            <a:r>
              <a:rPr lang="en-US" u="none" dirty="0">
                <a:solidFill>
                  <a:schemeClr val="tx1"/>
                </a:solidFill>
              </a:rPr>
              <a:t>of the </a:t>
            </a:r>
            <a:r>
              <a:rPr lang="en-US" sz="1200" u="none" dirty="0">
                <a:solidFill>
                  <a:schemeClr val="tx1"/>
                </a:solidFill>
              </a:rPr>
              <a:t>application package. D</a:t>
            </a:r>
            <a:r>
              <a:rPr lang="en-US" u="none" dirty="0">
                <a:solidFill>
                  <a:schemeClr val="tx1"/>
                </a:solidFill>
              </a:rPr>
              <a:t>ouble check Section IV of the NOFO for a list of required forms and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solidFill>
                <a:schemeClr val="tx1"/>
              </a:solidFill>
            </a:endParaRPr>
          </a:p>
          <a:p>
            <a:r>
              <a:rPr lang="en-US" u="none" dirty="0">
                <a:solidFill>
                  <a:schemeClr val="tx1"/>
                </a:solidFill>
              </a:rPr>
              <a:t>Third, </a:t>
            </a:r>
            <a:r>
              <a:rPr lang="en-US" sz="2000" u="none" dirty="0">
                <a:solidFill>
                  <a:schemeClr val="tx1"/>
                </a:solidFill>
              </a:rPr>
              <a:t>carefully attend to the eligibility criteria and rating </a:t>
            </a:r>
            <a:r>
              <a:rPr lang="en-US" u="none" dirty="0">
                <a:solidFill>
                  <a:schemeClr val="tx1"/>
                </a:solidFill>
              </a:rPr>
              <a:t>f</a:t>
            </a:r>
            <a:r>
              <a:rPr lang="en-US" sz="2000" u="none" dirty="0">
                <a:solidFill>
                  <a:schemeClr val="tx1"/>
                </a:solidFill>
              </a:rPr>
              <a:t>actors. </a:t>
            </a:r>
            <a:r>
              <a:rPr lang="en-US" u="none" dirty="0">
                <a:solidFill>
                  <a:schemeClr val="tx1"/>
                </a:solidFill>
              </a:rPr>
              <a:t>Narratives should be well-written and clearly organized. Give specific examples and reference supporting data. Utilize the optional application templates if they are helpful to you.</a:t>
            </a:r>
          </a:p>
          <a:p>
            <a:endParaRPr lang="en-US"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rPr>
              <a:t>Finally, if you have questions, please ask us!</a:t>
            </a:r>
            <a:r>
              <a:rPr lang="en-US" u="none" dirty="0">
                <a:solidFill>
                  <a:schemeClr val="tx1"/>
                </a:solidFill>
              </a:rPr>
              <a:t> Email your questions to EvictionProtectionGrant@hud.gov. Now, I will turn it over to my colleague, D’Andre Chambers, to introduce some frequently asked questions we have received about the NOFO. </a:t>
            </a:r>
            <a:endParaRPr lang="en-US" sz="1200" u="none" dirty="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11</a:t>
            </a:fld>
            <a:endParaRPr lang="en-US" dirty="0"/>
          </a:p>
        </p:txBody>
      </p:sp>
    </p:spTree>
    <p:extLst>
      <p:ext uri="{BB962C8B-B14F-4D97-AF65-F5344CB8AC3E}">
        <p14:creationId xmlns:p14="http://schemas.microsoft.com/office/powerpoint/2010/main" val="398679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Thanks Nicole! Good Afternoon everyone, as the official NOFO Points-of-Contact, me and my colleague Randall Sisco will be going over some frequently asked questions we received throughout the NOFO availability period and answering some questions that may assist you in determining whether you are an eligible entity that can apply for this NOFO and, if so, further information you will need to know to be competitively considered for funding. </a:t>
            </a:r>
          </a:p>
          <a:p>
            <a:endParaRPr lang="en-US" b="0" dirty="0">
              <a:highlight>
                <a:srgbClr val="FFFF00"/>
              </a:highlight>
            </a:endParaRPr>
          </a:p>
          <a:p>
            <a:r>
              <a:rPr lang="en-US" b="0" dirty="0">
                <a:highlight>
                  <a:srgbClr val="FFFF00"/>
                </a:highlight>
              </a:rPr>
              <a:t>As a reminder, we will not be answering questions live today. If you have questions about the NOFO at the end of this presentation, please contact us via email at EvictionProtectionGrant@hud.gov and we will provide a written response. In addition, We will not be monitoring the chat during today’s presentation. </a:t>
            </a:r>
          </a:p>
        </p:txBody>
      </p:sp>
      <p:sp>
        <p:nvSpPr>
          <p:cNvPr id="4" name="Slide Number Placeholder 3"/>
          <p:cNvSpPr>
            <a:spLocks noGrp="1"/>
          </p:cNvSpPr>
          <p:nvPr>
            <p:ph type="sldNum" sz="quarter" idx="5"/>
          </p:nvPr>
        </p:nvSpPr>
        <p:spPr/>
        <p:txBody>
          <a:bodyPr/>
          <a:lstStyle/>
          <a:p>
            <a:fld id="{EBB42766-18D0-4CD3-8CD5-81A3A2FC6488}" type="slidenum">
              <a:rPr lang="en-US" smtClean="0"/>
              <a:t>12</a:t>
            </a:fld>
            <a:endParaRPr lang="en-US" dirty="0"/>
          </a:p>
        </p:txBody>
      </p:sp>
    </p:spTree>
    <p:extLst>
      <p:ext uri="{BB962C8B-B14F-4D97-AF65-F5344CB8AC3E}">
        <p14:creationId xmlns:p14="http://schemas.microsoft.com/office/powerpoint/2010/main" val="156382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t>First, we have a couple questions about the webinar and where to find the NOFO. </a:t>
            </a:r>
          </a:p>
          <a:p>
            <a:pPr marL="0" indent="0">
              <a:buNone/>
            </a:pPr>
            <a:endParaRPr lang="en-US" b="1" i="1" dirty="0"/>
          </a:p>
          <a:p>
            <a:pPr marL="0" indent="0">
              <a:buNone/>
            </a:pPr>
            <a:r>
              <a:rPr lang="en-US" b="1" i="1" dirty="0"/>
              <a:t>Is this webinar being recorded?</a:t>
            </a:r>
          </a:p>
          <a:p>
            <a:pPr marL="0" indent="0">
              <a:buNone/>
            </a:pPr>
            <a:r>
              <a:rPr lang="en-US" dirty="0"/>
              <a:t>Yes, this webinar is being recorded and will be posted on the Resources tab of the EPGP website.</a:t>
            </a:r>
          </a:p>
          <a:p>
            <a:pPr marL="0" indent="0">
              <a:buNone/>
            </a:pPr>
            <a:endParaRPr lang="en-US" dirty="0"/>
          </a:p>
          <a:p>
            <a:pPr marL="0" indent="0">
              <a:buNone/>
            </a:pPr>
            <a:r>
              <a:rPr lang="en-US" b="1" i="1" dirty="0"/>
              <a:t>Where can I find a copy of the NOFO?</a:t>
            </a:r>
          </a:p>
          <a:p>
            <a:pPr marL="0" indent="0">
              <a:buNone/>
            </a:pPr>
            <a:r>
              <a:rPr lang="en-US" dirty="0"/>
              <a:t>The NOFO is available on the HUD Funding Opportunities website and on Grants.gov.</a:t>
            </a:r>
          </a:p>
          <a:p>
            <a:pPr marL="0" indent="0">
              <a:buNone/>
            </a:pPr>
            <a:endParaRPr lang="en-US" dirty="0"/>
          </a:p>
        </p:txBody>
      </p:sp>
      <p:sp>
        <p:nvSpPr>
          <p:cNvPr id="4" name="Slide Number Placeholder 3"/>
          <p:cNvSpPr>
            <a:spLocks noGrp="1"/>
          </p:cNvSpPr>
          <p:nvPr>
            <p:ph type="sldNum" sz="quarter" idx="5"/>
          </p:nvPr>
        </p:nvSpPr>
        <p:spPr/>
        <p:txBody>
          <a:bodyPr/>
          <a:lstStyle/>
          <a:p>
            <a:fld id="{EBB42766-18D0-4CD3-8CD5-81A3A2FC6488}" type="slidenum">
              <a:rPr lang="en-US" smtClean="0"/>
              <a:t>13</a:t>
            </a:fld>
            <a:endParaRPr lang="en-US" dirty="0"/>
          </a:p>
        </p:txBody>
      </p:sp>
    </p:spTree>
    <p:extLst>
      <p:ext uri="{BB962C8B-B14F-4D97-AF65-F5344CB8AC3E}">
        <p14:creationId xmlns:p14="http://schemas.microsoft.com/office/powerpoint/2010/main" val="36630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latin typeface="+mn-lt"/>
              </a:rPr>
              <a:t>Let’s move on to some common questions about eligible applicants. </a:t>
            </a:r>
          </a:p>
          <a:p>
            <a:pPr marL="0" indent="0">
              <a:buNone/>
            </a:pPr>
            <a:endParaRPr lang="en-US" b="1" i="1" dirty="0">
              <a:latin typeface="+mn-lt"/>
            </a:endParaRPr>
          </a:p>
          <a:p>
            <a:pPr marL="0" indent="0">
              <a:buNone/>
            </a:pPr>
            <a:r>
              <a:rPr lang="en-US" b="1" i="1" dirty="0">
                <a:latin typeface="+mn-lt"/>
              </a:rPr>
              <a:t>Who is eligible to apply for this grant?</a:t>
            </a:r>
          </a:p>
          <a:p>
            <a:pPr marL="0" indent="0">
              <a:buNone/>
            </a:pPr>
            <a:r>
              <a:rPr lang="en-US" sz="1200" dirty="0">
                <a:effectLst/>
                <a:latin typeface="+mn-lt"/>
                <a:ea typeface="Arial" panose="020B0604020202020204" pitchFamily="34" charset="0"/>
              </a:rPr>
              <a:t>The short answer is that non-profit or governmental entities that meet the three years of experience requirement (as defined in the NOFO) are eligible to apply. Please review the full list of eligible applicants in Section III.A. of the NOFO. Please note that individuals, foreign entities, sole proprietorships, for-profit institutions of higher education, public housing authorities, and tribally designated housing authorities are not eligible to apply. </a:t>
            </a:r>
            <a:endParaRPr lang="en-US" i="1" dirty="0">
              <a:latin typeface="+mn-lt"/>
            </a:endParaRPr>
          </a:p>
          <a:p>
            <a:pPr marL="0" indent="0">
              <a:buNone/>
            </a:pPr>
            <a:endParaRPr lang="en-US" i="1" dirty="0">
              <a:latin typeface="+mn-lt"/>
            </a:endParaRPr>
          </a:p>
          <a:p>
            <a:pPr marL="0" indent="0">
              <a:buNone/>
            </a:pPr>
            <a:r>
              <a:rPr lang="en-US" b="1" i="1" dirty="0">
                <a:latin typeface="+mn-lt"/>
              </a:rPr>
              <a:t>I received FY 2021 or FY 2022 EPGP funds as a grantee or subrecipient. Can I apply? </a:t>
            </a:r>
          </a:p>
          <a:p>
            <a:pPr marL="0" indent="0">
              <a:buNone/>
            </a:pPr>
            <a:r>
              <a:rPr lang="en-US" dirty="0">
                <a:latin typeface="+mn-lt"/>
              </a:rPr>
              <a:t>Yes, both new applicants and previous EPGP grantees or subrecipients may apply.</a:t>
            </a:r>
          </a:p>
          <a:p>
            <a:pPr marL="0" indent="0">
              <a:buNone/>
            </a:pPr>
            <a:endParaRPr lang="en-US" dirty="0">
              <a:latin typeface="+mn-lt"/>
            </a:endParaRPr>
          </a:p>
          <a:p>
            <a:pPr marL="0" indent="0">
              <a:buNone/>
            </a:pPr>
            <a:r>
              <a:rPr lang="en-US" b="1" i="1" dirty="0">
                <a:latin typeface="+mn-lt"/>
              </a:rPr>
              <a:t>I am facing eviction. Can I apply?</a:t>
            </a:r>
          </a:p>
          <a:p>
            <a:pPr marL="0" indent="0">
              <a:buNone/>
            </a:pPr>
            <a:r>
              <a:rPr lang="en-US" dirty="0">
                <a:latin typeface="+mn-lt"/>
              </a:rPr>
              <a:t>No, individuals are not eligible to apply for this grant.  </a:t>
            </a:r>
          </a:p>
        </p:txBody>
      </p:sp>
      <p:sp>
        <p:nvSpPr>
          <p:cNvPr id="4" name="Slide Number Placeholder 3"/>
          <p:cNvSpPr>
            <a:spLocks noGrp="1"/>
          </p:cNvSpPr>
          <p:nvPr>
            <p:ph type="sldNum" sz="quarter" idx="5"/>
          </p:nvPr>
        </p:nvSpPr>
        <p:spPr/>
        <p:txBody>
          <a:bodyPr/>
          <a:lstStyle/>
          <a:p>
            <a:fld id="{EBB42766-18D0-4CD3-8CD5-81A3A2FC6488}" type="slidenum">
              <a:rPr lang="en-US" smtClean="0"/>
              <a:t>14</a:t>
            </a:fld>
            <a:endParaRPr lang="en-US" dirty="0"/>
          </a:p>
        </p:txBody>
      </p:sp>
    </p:spTree>
    <p:extLst>
      <p:ext uri="{BB962C8B-B14F-4D97-AF65-F5344CB8AC3E}">
        <p14:creationId xmlns:p14="http://schemas.microsoft.com/office/powerpoint/2010/main" val="396227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i="1" dirty="0">
                <a:effectLst/>
                <a:latin typeface="+mn-lt"/>
                <a:ea typeface="Aptos" panose="020B0004020202020204" pitchFamily="34" charset="0"/>
                <a:cs typeface="Aptos" panose="020B0004020202020204" pitchFamily="34" charset="0"/>
              </a:rPr>
              <a:t>Can a for-profit entity serve as a subrecipient or contractor under the grant? </a:t>
            </a:r>
            <a:endParaRPr lang="en-US" sz="1200" i="1" dirty="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Yes. An entity that serves as a subrecipient or contractor under the grant does not need to meet the primary applicant eligibility criteria in Section III.A. of the NOFO. Therefore, a primary applicant may choose to partner with a for-profit entity as a subrecipient or contractor. Please see 2 CFR 200.331 regarding whether a partner organization should be classified as a subrecipient or a contractor. Under 2 CFR 200.332, flow down provisions of the grant apply to subrecipients. For example, since our grantees are not eligible to earn a profit under this grant, a subrecipient entity would also not be able to earn a profit for the work they do as a subrecipient.</a:t>
            </a:r>
          </a:p>
          <a:p>
            <a:pPr marL="0" indent="0">
              <a:buNone/>
            </a:pPr>
            <a:endParaRPr lang="en-US" sz="1200" dirty="0">
              <a:latin typeface="+mn-lt"/>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15</a:t>
            </a:fld>
            <a:endParaRPr lang="en-US" dirty="0"/>
          </a:p>
        </p:txBody>
      </p:sp>
    </p:spTree>
    <p:extLst>
      <p:ext uri="{BB962C8B-B14F-4D97-AF65-F5344CB8AC3E}">
        <p14:creationId xmlns:p14="http://schemas.microsoft.com/office/powerpoint/2010/main" val="313547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latin typeface="+mn-lt"/>
              </a:rPr>
              <a:t>Now we’ll discuss some common questions about eligible activities. </a:t>
            </a:r>
          </a:p>
          <a:p>
            <a:pPr marL="0" indent="0">
              <a:buNone/>
            </a:pPr>
            <a:endParaRPr lang="en-US" sz="1200" b="1" i="1" dirty="0">
              <a:latin typeface="+mn-lt"/>
            </a:endParaRPr>
          </a:p>
          <a:p>
            <a:pPr marL="0" indent="0">
              <a:buNone/>
            </a:pPr>
            <a:r>
              <a:rPr lang="en-US" sz="1200" b="1" i="1" dirty="0">
                <a:latin typeface="+mn-lt"/>
              </a:rPr>
              <a:t>What are the eligible activities that can be funded through this grant?</a:t>
            </a:r>
          </a:p>
          <a:p>
            <a:pPr marL="0" indent="0">
              <a:buNone/>
            </a:pPr>
            <a:r>
              <a:rPr lang="en-US" sz="1200" dirty="0">
                <a:latin typeface="+mn-lt"/>
              </a:rPr>
              <a:t>The activities proposed in your project plan must be eligible legal assistance activities, as defined in the NOFO. Please note: your project must include at least one service among categories a. through e. on pages 21–22 of the NOFO. Section IV.F. of the NOFO has further details about allowable direct and indirect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mn-lt"/>
              </a:rPr>
              <a:t>Does our city need to enact right to counsel to be eligible for this grant? </a:t>
            </a: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No, the grant does not require right to counsel to be codified by a city or any government. We encourage you to read the NOFO for detailed instructions on grant application requirements, eligibility criteria, and rating factors. For example, this program does not require cost sharing or matching (see NOFO Section III.C.). It does require a Letter of Support from a project collaborator (see NOFO Section IV.B.1.c. and Rating Factor 2.c. on Partnerships and Collaboration). HUD will prioritize applicants with cross-sector collaborations and referral partnerships to facilitate coordination of legal and non-legal housing stability resources and develop comprehensive strategies that effectively assist tenants in reaching the best intervention(s) for their needs.</a:t>
            </a: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 </a:t>
            </a:r>
          </a:p>
          <a:p>
            <a:pPr marL="0" indent="0">
              <a:buNone/>
            </a:pPr>
            <a:r>
              <a:rPr lang="en-US" sz="1200" b="1" i="1" dirty="0">
                <a:latin typeface="+mn-lt"/>
              </a:rPr>
              <a:t>Can we use this grant to fund ongoing activities, or only new activities? </a:t>
            </a:r>
          </a:p>
          <a:p>
            <a:pPr marL="0" indent="0">
              <a:buNone/>
            </a:pPr>
            <a:r>
              <a:rPr lang="en-US" sz="1200" dirty="0">
                <a:latin typeface="+mn-lt"/>
              </a:rPr>
              <a:t>Legal assistance activities may be new or ongoing. Please see the definition of legal assistance in the NOFO. Please note: This grant cannot fund duplicate activities funded in a prior year or activities funded by another Federal award. For example, if an organization received an FY 2021 EPGP award to fund attorney salaries to represent low-income tenants in eviction court, they can apply to continue that activity through this NOFO. The new grant could be used to fund legal representation costs when the prior year funds are exhausted, which allows continuity of services without double paying for attorney time. </a:t>
            </a:r>
            <a:endParaRPr lang="en-US" sz="1200" dirty="0">
              <a:effectLst/>
              <a:latin typeface="+mn-lt"/>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16</a:t>
            </a:fld>
            <a:endParaRPr lang="en-US" dirty="0"/>
          </a:p>
        </p:txBody>
      </p:sp>
    </p:spTree>
    <p:extLst>
      <p:ext uri="{BB962C8B-B14F-4D97-AF65-F5344CB8AC3E}">
        <p14:creationId xmlns:p14="http://schemas.microsoft.com/office/powerpoint/2010/main" val="356565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latin typeface="+mn-lt"/>
              </a:rPr>
              <a:t>Next, we have some questions about chances of success and renewal funding. </a:t>
            </a:r>
          </a:p>
          <a:p>
            <a:pPr marL="0" indent="0">
              <a:buNone/>
            </a:pPr>
            <a:endParaRPr lang="en-US" b="1" i="1" dirty="0">
              <a:latin typeface="+mn-lt"/>
            </a:endParaRPr>
          </a:p>
          <a:p>
            <a:pPr marL="0" indent="0">
              <a:buNone/>
            </a:pPr>
            <a:r>
              <a:rPr lang="en-US" b="1" i="1" dirty="0">
                <a:latin typeface="+mn-lt"/>
              </a:rPr>
              <a:t>Can I schedule a meeting with HUD staff to get feedback on my application?</a:t>
            </a:r>
            <a:r>
              <a:rPr lang="en-US" i="1" dirty="0">
                <a:latin typeface="+mn-lt"/>
              </a:rPr>
              <a:t> </a:t>
            </a:r>
          </a:p>
          <a:p>
            <a:pPr marL="0" indent="0">
              <a:buNone/>
            </a:pPr>
            <a:r>
              <a:rPr lang="en-US" dirty="0">
                <a:latin typeface="+mn-lt"/>
              </a:rPr>
              <a:t>No, we are unable to hold individual meetings with applicants, as to ensure that all prospective applicants have access to the same information during the application period. However, we will respond to any questions submitted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latin typeface="+mn-lt"/>
              </a:rPr>
              <a:t>An organization told me they are going to apply. What are their chances of success? </a:t>
            </a:r>
          </a:p>
          <a:p>
            <a:pPr marL="0" marR="0">
              <a:spcBef>
                <a:spcPts val="0"/>
              </a:spcBef>
              <a:spcAft>
                <a:spcPts val="0"/>
              </a:spcAft>
            </a:pPr>
            <a:r>
              <a:rPr lang="en-US" dirty="0">
                <a:latin typeface="+mn-lt"/>
              </a:rPr>
              <a:t>This is a competitive grant. </a:t>
            </a:r>
            <a:r>
              <a:rPr lang="en-US" sz="1200" dirty="0">
                <a:effectLst/>
                <a:latin typeface="+mn-lt"/>
                <a:ea typeface="Aptos" panose="020B0004020202020204" pitchFamily="34" charset="0"/>
                <a:cs typeface="Aptos" panose="020B0004020202020204" pitchFamily="34" charset="0"/>
              </a:rPr>
              <a:t>Please note that under the HUD Reform Act, we are prohibited from disclosing information contained in any application, information regarding any applicant’s relative standing, or the amount of assistance requested by any applicant. Prior to the application deadline, we are also prohibited from disclosing the identity of any applicant.</a:t>
            </a:r>
          </a:p>
          <a:p>
            <a:pPr marL="0" marR="0">
              <a:spcBef>
                <a:spcPts val="0"/>
              </a:spcBef>
              <a:spcAft>
                <a:spcPts val="0"/>
              </a:spcAft>
            </a:pPr>
            <a:endParaRPr lang="en-US" sz="1200" dirty="0">
              <a:effectLst/>
              <a:latin typeface="+mn-lt"/>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mn-lt"/>
                <a:ea typeface="Aptos" panose="020B0004020202020204" pitchFamily="34" charset="0"/>
                <a:cs typeface="Aptos" panose="020B0004020202020204" pitchFamily="34" charset="0"/>
              </a:rPr>
              <a:t>Under the terms of the NOFO, in addition to applicant Rating Factor scores, the precise number of awards will depend on several factors, including the number of eligible proposals received, the amount requested by each eligible recipient, and geographic diversity of the applicants’ proposed target service areas. A portion of funding under this NOFO will be made available to applicants serving eligible tenants in rural areas. At least half of the total funds available are expected to be awarded to new applicants who did not receive fiscal year 2021 or 2022 EPGP funds as a grantee or subrecipient.</a:t>
            </a:r>
          </a:p>
          <a:p>
            <a:pPr marL="0" indent="0">
              <a:buNone/>
            </a:pPr>
            <a:endParaRPr lang="en-US" i="1" dirty="0">
              <a:latin typeface="+mn-lt"/>
            </a:endParaRPr>
          </a:p>
          <a:p>
            <a:pPr marL="0" indent="0">
              <a:buNone/>
            </a:pPr>
            <a:r>
              <a:rPr lang="en-US" b="1" i="1" dirty="0">
                <a:latin typeface="+mn-lt"/>
              </a:rPr>
              <a:t>Is renewal funding available?</a:t>
            </a:r>
          </a:p>
          <a:p>
            <a:pPr marL="0" indent="0">
              <a:buNone/>
            </a:pPr>
            <a:r>
              <a:rPr lang="en-US" dirty="0">
                <a:latin typeface="+mn-lt"/>
              </a:rPr>
              <a:t>Non-competitive renewal funding is not available. This is a competitive grant with a 2-year period of performance. Grantees or subrecipients that received fiscal year 2021 or 2022 EPGP funding need to reapply to this NOFO to be considered for a fiscal year 2023 or 2024 award. Please note: No applicant will receive both FY 2023 and FY 2024 funds. Subject to appropriations, we may consider applicants that do not receive an award from FY 2023 or FY 2024 amounts for an award from FY 2025 funds. </a:t>
            </a:r>
          </a:p>
        </p:txBody>
      </p:sp>
      <p:sp>
        <p:nvSpPr>
          <p:cNvPr id="4" name="Slide Number Placeholder 3"/>
          <p:cNvSpPr>
            <a:spLocks noGrp="1"/>
          </p:cNvSpPr>
          <p:nvPr>
            <p:ph type="sldNum" sz="quarter" idx="5"/>
          </p:nvPr>
        </p:nvSpPr>
        <p:spPr/>
        <p:txBody>
          <a:bodyPr/>
          <a:lstStyle/>
          <a:p>
            <a:fld id="{EBB42766-18D0-4CD3-8CD5-81A3A2FC6488}" type="slidenum">
              <a:rPr lang="en-US" smtClean="0"/>
              <a:t>17</a:t>
            </a:fld>
            <a:endParaRPr lang="en-US" dirty="0"/>
          </a:p>
        </p:txBody>
      </p:sp>
    </p:spTree>
    <p:extLst>
      <p:ext uri="{BB962C8B-B14F-4D97-AF65-F5344CB8AC3E}">
        <p14:creationId xmlns:p14="http://schemas.microsoft.com/office/powerpoint/2010/main" val="394128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Finally, we’d like to make you aware of two technical corrections we made to the NOFO.</a:t>
            </a:r>
          </a:p>
          <a:p>
            <a:endParaRPr lang="en-US" dirty="0">
              <a:latin typeface="+mn-lt"/>
            </a:endParaRPr>
          </a:p>
          <a:p>
            <a:r>
              <a:rPr lang="en-US" dirty="0">
                <a:latin typeface="+mn-lt"/>
              </a:rPr>
              <a:t>HUD received comments that there were two confusing or misleading sentences in the NOFO. Those have been corrected and the corrected language is posted in the revised NOFO that is posted on Grants.gov and the HUD Funding Opportunities website. </a:t>
            </a:r>
          </a:p>
          <a:p>
            <a:endParaRPr lang="en-US" dirty="0">
              <a:latin typeface="+mn-lt"/>
            </a:endParaRPr>
          </a:p>
          <a:p>
            <a:r>
              <a:rPr lang="en-US" dirty="0">
                <a:latin typeface="+mn-lt"/>
              </a:rPr>
              <a:t>The first technical correction was in the Program Description section of the NOFO on page 7, footnote 3. There was a statement regarding Legal Service Corporations not serving people without citizenship documentation. That statement was corrected to clarify that there are exceptions to LSC’s regulations regarding representation of non-citizens.</a:t>
            </a:r>
          </a:p>
          <a:p>
            <a:endParaRPr lang="en-US" dirty="0">
              <a:latin typeface="+mn-lt"/>
            </a:endParaRPr>
          </a:p>
          <a:p>
            <a:r>
              <a:rPr lang="en-US" dirty="0">
                <a:latin typeface="+mn-lt"/>
              </a:rPr>
              <a:t>The second technical correction was in the Rating Factors section of the NOFO on page 39. There was a parenthetical regarding logic model resources that was confusing. That parenthetical has been removed. The link provided in Section VIII.3. of the NOFO directs applicants to our EPGP website, which includes optional templates to assist applicants with preparing responses to Rating Factor 2.a., as well as other resources that applicants may wish to consider as they develop their project plan, such as the data collection forms for the Eviction Protection Grant Program. </a:t>
            </a:r>
          </a:p>
          <a:p>
            <a:endParaRPr lang="en-US" dirty="0">
              <a:latin typeface="+mn-lt"/>
            </a:endParaRPr>
          </a:p>
          <a:p>
            <a:r>
              <a:rPr lang="en-US" dirty="0">
                <a:latin typeface="+mn-lt"/>
              </a:rPr>
              <a:t>Now, I will turn it back over to my colleague Nicole, who will give some closing remarks. </a:t>
            </a:r>
          </a:p>
        </p:txBody>
      </p:sp>
      <p:sp>
        <p:nvSpPr>
          <p:cNvPr id="4" name="Slide Number Placeholder 3"/>
          <p:cNvSpPr>
            <a:spLocks noGrp="1"/>
          </p:cNvSpPr>
          <p:nvPr>
            <p:ph type="sldNum" sz="quarter" idx="5"/>
          </p:nvPr>
        </p:nvSpPr>
        <p:spPr/>
        <p:txBody>
          <a:bodyPr/>
          <a:lstStyle/>
          <a:p>
            <a:fld id="{EBB42766-18D0-4CD3-8CD5-81A3A2FC6488}" type="slidenum">
              <a:rPr lang="en-US" smtClean="0"/>
              <a:t>18</a:t>
            </a:fld>
            <a:endParaRPr lang="en-US" dirty="0"/>
          </a:p>
        </p:txBody>
      </p:sp>
    </p:spTree>
    <p:extLst>
      <p:ext uri="{BB962C8B-B14F-4D97-AF65-F5344CB8AC3E}">
        <p14:creationId xmlns:p14="http://schemas.microsoft.com/office/powerpoint/2010/main" val="31886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That concludes our presentation. Thank you for attending the webinar. If you have further questions, we encourage you to review the resources available on the EPGP website, the HUD Funding Opportunities website, and Grants.gov. You may also reach out to our Grant Officers at EvictionProtectionGrant@hud.gov. Please use the subject line “Questions for EPGP FY23–24 NOFO.” Our Grant Officers will review and respond to written NOFO inquiries on a rolling basis and update frequently asked questions on the Resources tab of the EPGP website as needed. The recording of this webinar will also be posted on the Resources tab of the EPGP website. Thank you again and wishing you the best as you prepare your applications.    </a:t>
            </a:r>
          </a:p>
        </p:txBody>
      </p:sp>
      <p:sp>
        <p:nvSpPr>
          <p:cNvPr id="4" name="Slide Number Placeholder 3"/>
          <p:cNvSpPr>
            <a:spLocks noGrp="1"/>
          </p:cNvSpPr>
          <p:nvPr>
            <p:ph type="sldNum" sz="quarter" idx="5"/>
          </p:nvPr>
        </p:nvSpPr>
        <p:spPr/>
        <p:txBody>
          <a:bodyPr/>
          <a:lstStyle/>
          <a:p>
            <a:fld id="{EBB42766-18D0-4CD3-8CD5-81A3A2FC6488}" type="slidenum">
              <a:rPr lang="en-US" smtClean="0"/>
              <a:t>19</a:t>
            </a:fld>
            <a:endParaRPr lang="en-US" dirty="0"/>
          </a:p>
        </p:txBody>
      </p:sp>
    </p:spTree>
    <p:extLst>
      <p:ext uri="{BB962C8B-B14F-4D97-AF65-F5344CB8AC3E}">
        <p14:creationId xmlns:p14="http://schemas.microsoft.com/office/powerpoint/2010/main" val="279588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We’ll begin with some background. Each year 7.6 million tenants face the threat of eviction. Black households, especially women and children</a:t>
            </a:r>
            <a:r>
              <a:rPr lang="en-US" sz="1200" u="none"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are more likely to experience the lasting harms of eviction. In addition, the rippling harms of eviction reach beyond affected households – destabilizing and straining neighborhoods, schools, municipal social services, and regional economies. Yet only 4 percent of tenants have legal representation in eviction cases, compared to over 83 percent of landlords. </a:t>
            </a:r>
          </a:p>
          <a:p>
            <a:pPr marL="0" marR="0">
              <a:spcBef>
                <a:spcPts val="600"/>
              </a:spcBef>
              <a:spcAft>
                <a:spcPts val="600"/>
              </a:spcAft>
            </a:pPr>
            <a:endParaRPr lang="en-US" sz="1200" dirty="0">
              <a:effectLst/>
              <a:latin typeface="+mn-lt"/>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The Eviction Protection Grant Program (or “EPGP”) is a competitive legal assistance grant that launched in 2021. EPGP funds experienced legal service providers in providing no cost legal assistance to low-income tenants at risk of or subject to eviction. Given the tremendous demand for these programs in the midst of rising rents and eviction rates, as well as early grantee successes in reaching thousands of underserved households and preventing evictions, or mitigating negative effects of eviction, we are excited for the opportunity to expand the program and amplify early successes.  </a:t>
            </a:r>
          </a:p>
          <a:p>
            <a:pPr marL="0" marR="0">
              <a:spcBef>
                <a:spcPts val="600"/>
              </a:spcBef>
              <a:spcAft>
                <a:spcPts val="600"/>
              </a:spcAft>
            </a:pPr>
            <a:endParaRPr lang="en-US" sz="1200" dirty="0">
              <a:effectLst/>
              <a:latin typeface="+mn-lt"/>
              <a:ea typeface="Times New Roman" panose="02020603050405020304" pitchFamily="18" charset="0"/>
              <a:cs typeface="Times New Roman" panose="02020603050405020304" pitchFamily="18" charset="0"/>
            </a:endParaRPr>
          </a:p>
          <a:p>
            <a:pPr marL="0" marR="0">
              <a:spcBef>
                <a:spcPts val="600"/>
              </a:spcBef>
              <a:spcAft>
                <a:spcPts val="60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EPGP is run by HUD’s Office of Policy Development and Research (or “PD&amp;R”). Therefore, grantees will also participate in research conducted by PD&amp;R and will be expected to collect and submit data on services provided and associated outcomes. </a:t>
            </a:r>
            <a:endParaRPr lang="en-US" sz="120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2</a:t>
            </a:fld>
            <a:endParaRPr lang="en-US" dirty="0"/>
          </a:p>
        </p:txBody>
      </p:sp>
    </p:spTree>
    <p:extLst>
      <p:ext uri="{BB962C8B-B14F-4D97-AF65-F5344CB8AC3E}">
        <p14:creationId xmlns:p14="http://schemas.microsoft.com/office/powerpoint/2010/main" val="355486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Arial" panose="020B0604020202020204" pitchFamily="34" charset="0"/>
                <a:cs typeface="Times New Roman" panose="02020603050405020304" pitchFamily="18" charset="0"/>
              </a:rPr>
              <a:t>The goal of the Eviction Protection Grant Program is to increase housing stability for low-income tenants through prevention, justice, diversion, and relief.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What does this mean? For the purposes of this Notice of Funding Opportunity, </a:t>
            </a:r>
          </a:p>
          <a:p>
            <a:pPr marL="342900" marR="0" lvl="0" indent="-342900">
              <a:lnSpc>
                <a:spcPct val="107000"/>
              </a:lnSpc>
              <a:spcBef>
                <a:spcPts val="0"/>
              </a:spcBef>
              <a:spcAft>
                <a:spcPts val="0"/>
              </a:spcAft>
              <a:buFont typeface="Symbol" panose="05050102010706020507" pitchFamily="18" charset="2"/>
              <a:buChar char=""/>
            </a:pPr>
            <a:r>
              <a:rPr lang="en-US" sz="1200" i="1" dirty="0">
                <a:effectLst/>
                <a:latin typeface="+mn-lt"/>
                <a:ea typeface="Arial" panose="020B0604020202020204" pitchFamily="34" charset="0"/>
                <a:cs typeface="Arial" panose="020B0604020202020204" pitchFamily="34" charset="0"/>
              </a:rPr>
              <a:t>Prevention</a:t>
            </a:r>
            <a:r>
              <a:rPr lang="en-US" sz="1200" dirty="0">
                <a:effectLst/>
                <a:latin typeface="+mn-lt"/>
                <a:ea typeface="Arial" panose="020B0604020202020204" pitchFamily="34" charset="0"/>
                <a:cs typeface="Arial" panose="020B0604020202020204" pitchFamily="34" charset="0"/>
              </a:rPr>
              <a:t> means helping tenants avert eviction and prevent eviction filings;</a:t>
            </a:r>
          </a:p>
          <a:p>
            <a:pPr marL="342900" marR="0" lvl="0" indent="-342900">
              <a:lnSpc>
                <a:spcPct val="107000"/>
              </a:lnSpc>
              <a:spcBef>
                <a:spcPts val="0"/>
              </a:spcBef>
              <a:spcAft>
                <a:spcPts val="0"/>
              </a:spcAft>
              <a:buFont typeface="Symbol" panose="05050102010706020507" pitchFamily="18" charset="2"/>
              <a:buChar char=""/>
            </a:pPr>
            <a:r>
              <a:rPr lang="en-US" sz="1200" i="1" dirty="0">
                <a:effectLst/>
                <a:latin typeface="+mn-lt"/>
                <a:ea typeface="Arial" panose="020B0604020202020204" pitchFamily="34" charset="0"/>
                <a:cs typeface="Arial" panose="020B0604020202020204" pitchFamily="34" charset="0"/>
              </a:rPr>
              <a:t>Justice</a:t>
            </a:r>
            <a:r>
              <a:rPr lang="en-US" sz="1200" dirty="0">
                <a:effectLst/>
                <a:latin typeface="+mn-lt"/>
                <a:ea typeface="Arial" panose="020B0604020202020204" pitchFamily="34" charset="0"/>
                <a:cs typeface="Arial" panose="020B0604020202020204" pitchFamily="34" charset="0"/>
              </a:rPr>
              <a:t> means helping tenants exercise and enforce their housing and civil rights and ensure the legal process during eviction is fair;</a:t>
            </a:r>
          </a:p>
          <a:p>
            <a:pPr marL="342900" marR="0" lvl="0" indent="-342900">
              <a:lnSpc>
                <a:spcPct val="107000"/>
              </a:lnSpc>
              <a:spcBef>
                <a:spcPts val="0"/>
              </a:spcBef>
              <a:spcAft>
                <a:spcPts val="0"/>
              </a:spcAft>
              <a:buFont typeface="Symbol" panose="05050102010706020507" pitchFamily="18" charset="2"/>
              <a:buChar char=""/>
            </a:pPr>
            <a:r>
              <a:rPr lang="en-US" sz="1200" i="1" dirty="0">
                <a:effectLst/>
                <a:latin typeface="+mn-lt"/>
                <a:ea typeface="Arial" panose="020B0604020202020204" pitchFamily="34" charset="0"/>
                <a:cs typeface="Arial" panose="020B0604020202020204" pitchFamily="34" charset="0"/>
              </a:rPr>
              <a:t>Diversion</a:t>
            </a:r>
            <a:r>
              <a:rPr lang="en-US" sz="1200" dirty="0">
                <a:effectLst/>
                <a:latin typeface="+mn-lt"/>
                <a:ea typeface="Arial" panose="020B0604020202020204" pitchFamily="34" charset="0"/>
                <a:cs typeface="Arial" panose="020B0604020202020204" pitchFamily="34" charset="0"/>
              </a:rPr>
              <a:t> means increasing tenant access to, and participation in, non-adversarial resolutions outside of the court system; and</a:t>
            </a:r>
          </a:p>
          <a:p>
            <a:pPr marL="342900" marR="0" lvl="0" indent="-342900">
              <a:lnSpc>
                <a:spcPct val="107000"/>
              </a:lnSpc>
              <a:spcBef>
                <a:spcPts val="0"/>
              </a:spcBef>
              <a:spcAft>
                <a:spcPts val="800"/>
              </a:spcAft>
              <a:buFont typeface="Symbol" panose="05050102010706020507" pitchFamily="18" charset="2"/>
              <a:buChar char=""/>
            </a:pPr>
            <a:r>
              <a:rPr lang="en-US" sz="1200" i="1" dirty="0">
                <a:effectLst/>
                <a:latin typeface="+mn-lt"/>
                <a:ea typeface="Arial" panose="020B0604020202020204" pitchFamily="34" charset="0"/>
                <a:cs typeface="Arial" panose="020B0604020202020204" pitchFamily="34" charset="0"/>
              </a:rPr>
              <a:t>Relief</a:t>
            </a:r>
            <a:r>
              <a:rPr lang="en-US" sz="1200" dirty="0">
                <a:effectLst/>
                <a:latin typeface="+mn-lt"/>
                <a:ea typeface="Arial" panose="020B0604020202020204" pitchFamily="34" charset="0"/>
                <a:cs typeface="Arial" panose="020B0604020202020204" pitchFamily="34" charset="0"/>
              </a:rPr>
              <a:t> means helping tenants avoid the harmful consequences of eviction and gain access to stabilizing resources.</a:t>
            </a:r>
          </a:p>
        </p:txBody>
      </p:sp>
      <p:sp>
        <p:nvSpPr>
          <p:cNvPr id="4" name="Slide Number Placeholder 3"/>
          <p:cNvSpPr>
            <a:spLocks noGrp="1"/>
          </p:cNvSpPr>
          <p:nvPr>
            <p:ph type="sldNum" sz="quarter" idx="5"/>
          </p:nvPr>
        </p:nvSpPr>
        <p:spPr/>
        <p:txBody>
          <a:bodyPr/>
          <a:lstStyle/>
          <a:p>
            <a:fld id="{EBB42766-18D0-4CD3-8CD5-81A3A2FC6488}" type="slidenum">
              <a:rPr lang="en-US" smtClean="0"/>
              <a:t>3</a:t>
            </a:fld>
            <a:endParaRPr lang="en-US" dirty="0"/>
          </a:p>
        </p:txBody>
      </p:sp>
    </p:spTree>
    <p:extLst>
      <p:ext uri="{BB962C8B-B14F-4D97-AF65-F5344CB8AC3E}">
        <p14:creationId xmlns:p14="http://schemas.microsoft.com/office/powerpoint/2010/main" val="143598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Arial" panose="020B0604020202020204" pitchFamily="34" charset="0"/>
              </a:rPr>
              <a:t>Let’s get into some specifics about the new funding opportunity. $40 million in new grant funds are now available to eligible non-profit or governmental entities through NOFO number FR-6800-N-79 . These funds come from HUD’s fiscal year 2023 and 2024 appropriations. </a:t>
            </a:r>
            <a:r>
              <a:rPr lang="en-US" sz="1200" dirty="0">
                <a:effectLst/>
                <a:latin typeface="+mn-lt"/>
                <a:ea typeface="Arial" panose="020B0604020202020204" pitchFamily="34" charset="0"/>
                <a:cs typeface="Times New Roman" panose="02020603050405020304" pitchFamily="18" charset="0"/>
              </a:rPr>
              <a:t>PD&amp;R is anticipating making approximately 25 awards of $500,000 to $2.5 million each with the $40 million available. Subject to appropriations, HUD also reserves the right to award fiscal year 2025 funds based on this NOFO competition.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Arial" panose="020B0604020202020204" pitchFamily="34" charset="0"/>
                <a:cs typeface="Times New Roman" panose="02020603050405020304" pitchFamily="18" charset="0"/>
              </a:rPr>
              <a:t>We expect to award at least half of the total funds available to applicants who did not receive fiscal year 2021 or 2022 Eviction Protection Grant Program funds as an awardee or subrecipient. In other words, both current grantees and subrecipients, as well as new applicants, are encouraged to apply. The deadline to submit an application is August 20,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Please note: This is a competitive grant. Applications must meet the threshold eligibility requirements detailed in the NOFO. Eligible applications will be reviewed and scored based on the Rating Factors in the NOFO.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 also want to emphasize that this </a:t>
            </a:r>
            <a:r>
              <a:rPr lang="en-US" sz="1200" i="0" dirty="0">
                <a:effectLst/>
                <a:latin typeface="+mn-lt"/>
                <a:ea typeface="Calibri" panose="020F0502020204030204" pitchFamily="34" charset="0"/>
                <a:cs typeface="Times New Roman" panose="02020603050405020304" pitchFamily="18" charset="0"/>
              </a:rPr>
              <a:t>webinar </a:t>
            </a:r>
            <a:r>
              <a:rPr lang="en-US" sz="1800" b="0" i="0" u="none" strike="noStrike" baseline="0" dirty="0">
                <a:solidFill>
                  <a:srgbClr val="000000"/>
                </a:solidFill>
                <a:latin typeface="+mn-lt"/>
              </a:rPr>
              <a:t>is intended only as an </a:t>
            </a:r>
            <a:r>
              <a:rPr lang="en-US" sz="1800" b="0" i="1" u="none" strike="noStrike" baseline="0" dirty="0">
                <a:solidFill>
                  <a:srgbClr val="000000"/>
                </a:solidFill>
                <a:latin typeface="+mn-lt"/>
              </a:rPr>
              <a:t>introduction </a:t>
            </a:r>
            <a:r>
              <a:rPr lang="en-US" sz="1800" b="0" i="0" u="none" strike="noStrike" baseline="0" dirty="0">
                <a:solidFill>
                  <a:srgbClr val="000000"/>
                </a:solidFill>
                <a:latin typeface="+mn-lt"/>
              </a:rPr>
              <a:t>to the EPGP competition for prospective applicants and does not include all the material in the NOFO. Please read the NOFO for definitive, detailed instructions.</a:t>
            </a:r>
            <a:r>
              <a:rPr lang="en-US" sz="1200" i="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4</a:t>
            </a:fld>
            <a:endParaRPr lang="en-US" dirty="0"/>
          </a:p>
        </p:txBody>
      </p:sp>
    </p:spTree>
    <p:extLst>
      <p:ext uri="{BB962C8B-B14F-4D97-AF65-F5344CB8AC3E}">
        <p14:creationId xmlns:p14="http://schemas.microsoft.com/office/powerpoint/2010/main" val="263786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Arial" panose="020B0604020202020204" pitchFamily="34" charset="0"/>
              </a:rPr>
              <a:t>Let’s talk about who is eligible to apply. EPGP grant funds are available to eligible non-profit or governmental entities, such as legal aid organizations; bar associations; legal clinics; institutions of higher education; housing counseling or other social service organizations that provide legal assistance; and local, state, or tribal agencies or courts. </a:t>
            </a:r>
          </a:p>
          <a:p>
            <a:endParaRPr lang="en-US" sz="1200" dirty="0">
              <a:effectLst/>
              <a:latin typeface="+mn-lt"/>
              <a:ea typeface="Arial" panose="020B0604020202020204" pitchFamily="34" charset="0"/>
            </a:endParaRPr>
          </a:p>
          <a:p>
            <a:r>
              <a:rPr lang="en-US" sz="1200" dirty="0">
                <a:effectLst/>
                <a:latin typeface="+mn-lt"/>
                <a:ea typeface="Arial" panose="020B0604020202020204" pitchFamily="34" charset="0"/>
              </a:rPr>
              <a:t>Entities that are ineligible include: individuals, foreign entities, sole proprietorships, for-profit private institutions of higher education, public housing authorities, and tribally designated housing authorities. </a:t>
            </a:r>
          </a:p>
          <a:p>
            <a:endParaRPr lang="en-US" sz="1200" dirty="0">
              <a:effectLst/>
              <a:latin typeface="+mn-lt"/>
            </a:endParaRPr>
          </a:p>
          <a:p>
            <a:r>
              <a:rPr lang="en-US" sz="1200" dirty="0">
                <a:latin typeface="+mn-lt"/>
              </a:rPr>
              <a:t>The primary applicant organization must have at least three years of experience providing legal assistance (as defined in the NOFO) to low-income individuals via in-house staff, volunteers, contractors, or consultants.</a:t>
            </a:r>
          </a:p>
        </p:txBody>
      </p:sp>
      <p:sp>
        <p:nvSpPr>
          <p:cNvPr id="4" name="Slide Number Placeholder 3"/>
          <p:cNvSpPr>
            <a:spLocks noGrp="1"/>
          </p:cNvSpPr>
          <p:nvPr>
            <p:ph type="sldNum" sz="quarter" idx="5"/>
          </p:nvPr>
        </p:nvSpPr>
        <p:spPr/>
        <p:txBody>
          <a:bodyPr/>
          <a:lstStyle/>
          <a:p>
            <a:fld id="{EBB42766-18D0-4CD3-8CD5-81A3A2FC6488}" type="slidenum">
              <a:rPr lang="en-US" smtClean="0"/>
              <a:t>5</a:t>
            </a:fld>
            <a:endParaRPr lang="en-US" dirty="0"/>
          </a:p>
        </p:txBody>
      </p:sp>
    </p:spTree>
    <p:extLst>
      <p:ext uri="{BB962C8B-B14F-4D97-AF65-F5344CB8AC3E}">
        <p14:creationId xmlns:p14="http://schemas.microsoft.com/office/powerpoint/2010/main" val="55245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work that can be funded. The activities proposed in your project plan must be eligible legal assistance activities, as defined in the NOFO. These include, for example:</a:t>
            </a:r>
          </a:p>
          <a:p>
            <a:pPr lvl="1">
              <a:buFont typeface="+mj-lt"/>
              <a:buAutoNum type="alphaLcPeriod"/>
            </a:pPr>
            <a:r>
              <a:rPr lang="en-US" b="1" dirty="0"/>
              <a:t> Legal representation</a:t>
            </a:r>
          </a:p>
          <a:p>
            <a:pPr lvl="1">
              <a:buFont typeface="+mj-lt"/>
              <a:buAutoNum type="alphaLcPeriod"/>
            </a:pPr>
            <a:r>
              <a:rPr lang="en-US" b="1" dirty="0"/>
              <a:t> Limited representation and legal advice </a:t>
            </a:r>
          </a:p>
          <a:p>
            <a:pPr lvl="1">
              <a:buFont typeface="+mj-lt"/>
              <a:buAutoNum type="alphaLcPeriod"/>
            </a:pPr>
            <a:r>
              <a:rPr lang="en-US" b="1" dirty="0"/>
              <a:t> Legal representation and advice on fair housing and civil rights matters tied to eviction</a:t>
            </a:r>
          </a:p>
          <a:p>
            <a:pPr lvl="1">
              <a:buFont typeface="+mj-lt"/>
              <a:buAutoNum type="alphaLcPeriod"/>
            </a:pPr>
            <a:r>
              <a:rPr lang="en-US" b="1" dirty="0"/>
              <a:t> Assisting tenants with advocating for their interests outside the courtroom to avoid eviction through alternative dispute resolution</a:t>
            </a:r>
          </a:p>
          <a:p>
            <a:pPr lvl="1">
              <a:buFont typeface="+mj-lt"/>
              <a:buAutoNum type="alphaLcPeriod"/>
            </a:pPr>
            <a:r>
              <a:rPr lang="en-US" b="1" dirty="0"/>
              <a:t> Post-eviction housing stability services like sealing eviction records</a:t>
            </a:r>
          </a:p>
          <a:p>
            <a:pPr lvl="1">
              <a:buFont typeface="+mj-lt"/>
              <a:buAutoNum type="alphaLcPeriod"/>
            </a:pPr>
            <a:r>
              <a:rPr lang="en-US" dirty="0"/>
              <a:t> Court navigation services like a help desk</a:t>
            </a:r>
          </a:p>
          <a:p>
            <a:pPr lvl="1">
              <a:buFont typeface="+mj-lt"/>
              <a:buAutoNum type="alphaLcPeriod"/>
            </a:pPr>
            <a:r>
              <a:rPr lang="en-US" dirty="0"/>
              <a:t> Stabilizing referrals or services like assistance applying for public benefits</a:t>
            </a:r>
          </a:p>
          <a:p>
            <a:pPr lvl="1">
              <a:buFont typeface="+mj-lt"/>
              <a:buAutoNum type="alphaLcPeriod"/>
            </a:pPr>
            <a:r>
              <a:rPr lang="en-US" dirty="0"/>
              <a:t> Tenant education and outreach, and </a:t>
            </a:r>
          </a:p>
          <a:p>
            <a:pPr lvl="1">
              <a:buFont typeface="+mj-lt"/>
              <a:buAutoNum type="alphaLcPeriod"/>
            </a:pPr>
            <a:r>
              <a:rPr lang="en-US" dirty="0"/>
              <a:t> Collaboration or work to advance eviction prevention and protection tools or programs </a:t>
            </a:r>
          </a:p>
          <a:p>
            <a:endParaRPr lang="en-US" dirty="0"/>
          </a:p>
          <a:p>
            <a:r>
              <a:rPr lang="en-US" dirty="0"/>
              <a:t>Again, this is a general overview of eligible legal assistance categories. It is important to carefully read the full list of eligible legal assistance activities and services in the NOFO. </a:t>
            </a:r>
          </a:p>
          <a:p>
            <a:endParaRPr lang="en-US" dirty="0"/>
          </a:p>
          <a:p>
            <a:r>
              <a:rPr lang="en-US" dirty="0"/>
              <a:t>Please also note that your project </a:t>
            </a:r>
            <a:r>
              <a:rPr lang="en-US" b="1" dirty="0"/>
              <a:t>must</a:t>
            </a:r>
            <a:r>
              <a:rPr lang="en-US" dirty="0"/>
              <a:t> include </a:t>
            </a:r>
            <a:r>
              <a:rPr lang="en-US" b="1" dirty="0"/>
              <a:t>at least one </a:t>
            </a:r>
            <a:r>
              <a:rPr lang="en-US" dirty="0"/>
              <a:t>service among categories a. through e. on pages 21-22 of the NOFO, which are previewed in bold on this slide. Legal assistance activities may be new or ongoing and may include, for example, expanding service provision to new geographic areas or target communities. </a:t>
            </a:r>
          </a:p>
          <a:p>
            <a:endParaRPr lang="en-US" dirty="0"/>
          </a:p>
          <a:p>
            <a:r>
              <a:rPr lang="en-US" dirty="0"/>
              <a:t>Finally, please note that legal assistance activities under this NOFO may be provided by attorneys or non-attorneys. </a:t>
            </a:r>
          </a:p>
        </p:txBody>
      </p:sp>
      <p:sp>
        <p:nvSpPr>
          <p:cNvPr id="4" name="Slide Number Placeholder 3"/>
          <p:cNvSpPr>
            <a:spLocks noGrp="1"/>
          </p:cNvSpPr>
          <p:nvPr>
            <p:ph type="sldNum" sz="quarter" idx="5"/>
          </p:nvPr>
        </p:nvSpPr>
        <p:spPr/>
        <p:txBody>
          <a:bodyPr/>
          <a:lstStyle/>
          <a:p>
            <a:fld id="{EBB42766-18D0-4CD3-8CD5-81A3A2FC6488}" type="slidenum">
              <a:rPr lang="en-US" smtClean="0"/>
              <a:t>6</a:t>
            </a:fld>
            <a:endParaRPr lang="en-US" dirty="0"/>
          </a:p>
        </p:txBody>
      </p:sp>
    </p:spTree>
    <p:extLst>
      <p:ext uri="{BB962C8B-B14F-4D97-AF65-F5344CB8AC3E}">
        <p14:creationId xmlns:p14="http://schemas.microsoft.com/office/powerpoint/2010/main" val="315869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tenants you may serve with the grant. EPGP funds may only be used for activities targeted to benefit “tenants” who are “low income” and “at risk of eviction” or “subject to eviction” as those terms are defined in the NOFO.</a:t>
            </a:r>
          </a:p>
          <a:p>
            <a:endParaRPr lang="en-US" dirty="0"/>
          </a:p>
          <a:p>
            <a:r>
              <a:rPr lang="en-US" dirty="0"/>
              <a:t>EPGP Policy Guidance on determining tenant eligibility is available on the Resources tab of the EPGP website. We encourage you to review Policy Guidance number 2024-01 on the allowable methods for determining whether individuals or families meet the eligibility criteria for services defined by the NOFO.</a:t>
            </a:r>
          </a:p>
        </p:txBody>
      </p:sp>
      <p:sp>
        <p:nvSpPr>
          <p:cNvPr id="4" name="Slide Number Placeholder 3"/>
          <p:cNvSpPr>
            <a:spLocks noGrp="1"/>
          </p:cNvSpPr>
          <p:nvPr>
            <p:ph type="sldNum" sz="quarter" idx="5"/>
          </p:nvPr>
        </p:nvSpPr>
        <p:spPr/>
        <p:txBody>
          <a:bodyPr/>
          <a:lstStyle/>
          <a:p>
            <a:fld id="{EBB42766-18D0-4CD3-8CD5-81A3A2FC6488}" type="slidenum">
              <a:rPr lang="en-US" smtClean="0"/>
              <a:t>7</a:t>
            </a:fld>
            <a:endParaRPr lang="en-US" dirty="0"/>
          </a:p>
        </p:txBody>
      </p:sp>
    </p:spTree>
    <p:extLst>
      <p:ext uri="{BB962C8B-B14F-4D97-AF65-F5344CB8AC3E}">
        <p14:creationId xmlns:p14="http://schemas.microsoft.com/office/powerpoint/2010/main" val="202632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Arial" panose="020B0604020202020204" pitchFamily="34" charset="0"/>
                <a:cs typeface="Times New Roman" panose="02020603050405020304" pitchFamily="18" charset="0"/>
              </a:rPr>
              <a:t>In terms of the numbers, PD&amp;R is anticipating making approximately 25 awards with the $40 million currently available. </a:t>
            </a:r>
            <a:endParaRPr lang="en-US" dirty="0">
              <a:latin typeface="+mn-lt"/>
            </a:endParaRPr>
          </a:p>
          <a:p>
            <a:endParaRPr lang="en-US" dirty="0">
              <a:latin typeface="+mn-lt"/>
            </a:endParaRPr>
          </a:p>
          <a:p>
            <a:r>
              <a:rPr lang="en-US" dirty="0">
                <a:latin typeface="+mn-lt"/>
              </a:rPr>
              <a:t>You may request a minimum of $500,000 and a maximum of $2.5 million in your application. HUD will not review applications requesting less than the minimum or more than the maximum award amount. In preparing your proposed budget, please note that EPGP does </a:t>
            </a:r>
            <a:r>
              <a:rPr lang="en-US" u="sng" dirty="0">
                <a:latin typeface="+mn-lt"/>
              </a:rPr>
              <a:t>not</a:t>
            </a:r>
            <a:r>
              <a:rPr lang="en-US" dirty="0">
                <a:latin typeface="+mn-lt"/>
              </a:rPr>
              <a:t> require cost sharing or matching.</a:t>
            </a:r>
          </a:p>
          <a:p>
            <a:endParaRPr lang="en-US" dirty="0">
              <a:latin typeface="+mn-lt"/>
            </a:endParaRPr>
          </a:p>
          <a:p>
            <a:r>
              <a:rPr lang="en-US" dirty="0">
                <a:latin typeface="+mn-lt"/>
              </a:rPr>
              <a:t>Finally, EPGP has a 2-year period of performance. The estimated project start date is the end of November 2024, or after the issuance of awards. The estimated project end date is 2 years thereafter, in 2026. </a:t>
            </a:r>
          </a:p>
          <a:p>
            <a:endParaRPr lang="en-US" dirty="0">
              <a:latin typeface="+mn-lt"/>
            </a:endParaRPr>
          </a:p>
        </p:txBody>
      </p:sp>
      <p:sp>
        <p:nvSpPr>
          <p:cNvPr id="4" name="Slide Number Placeholder 3"/>
          <p:cNvSpPr>
            <a:spLocks noGrp="1"/>
          </p:cNvSpPr>
          <p:nvPr>
            <p:ph type="sldNum" sz="quarter" idx="5"/>
          </p:nvPr>
        </p:nvSpPr>
        <p:spPr/>
        <p:txBody>
          <a:bodyPr/>
          <a:lstStyle/>
          <a:p>
            <a:fld id="{EBB42766-18D0-4CD3-8CD5-81A3A2FC6488}" type="slidenum">
              <a:rPr lang="en-US" smtClean="0"/>
              <a:t>8</a:t>
            </a:fld>
            <a:endParaRPr lang="en-US" dirty="0"/>
          </a:p>
        </p:txBody>
      </p:sp>
    </p:spTree>
    <p:extLst>
      <p:ext uri="{BB962C8B-B14F-4D97-AF65-F5344CB8AC3E}">
        <p14:creationId xmlns:p14="http://schemas.microsoft.com/office/powerpoint/2010/main" val="16722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application logistics, please review Section IV of the NOFO to ensure your application package contains all required forms, narratives, and non-form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required forms, you must include the following narratives and non-form materials with your application: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 1-page Project Summary with all required elements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 Narrative Response to Rating Factors of no more than 25 pages, 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required supporting materials, including a letter of support from a project collaborator; resumes of key personnel; the grant application detailed budget worksheet; your Activities, Measures, and Expected Outcomes Chart; and your Quarterly Project Timeline. If you are seeking Minority Serving Institution (or “MSI”) preference points, you need to provide documentation of MSI Status and a Letter of Commitment.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HUD has provided several optional templates to assist you in preparing your application package, which are available on the Resources tab of EPGP website.</a:t>
            </a:r>
          </a:p>
        </p:txBody>
      </p:sp>
      <p:sp>
        <p:nvSpPr>
          <p:cNvPr id="4" name="Slide Number Placeholder 3"/>
          <p:cNvSpPr>
            <a:spLocks noGrp="1"/>
          </p:cNvSpPr>
          <p:nvPr>
            <p:ph type="sldNum" sz="quarter" idx="5"/>
          </p:nvPr>
        </p:nvSpPr>
        <p:spPr/>
        <p:txBody>
          <a:bodyPr/>
          <a:lstStyle/>
          <a:p>
            <a:fld id="{EBB42766-18D0-4CD3-8CD5-81A3A2FC6488}" type="slidenum">
              <a:rPr lang="en-US" smtClean="0"/>
              <a:t>9</a:t>
            </a:fld>
            <a:endParaRPr lang="en-US" dirty="0"/>
          </a:p>
        </p:txBody>
      </p:sp>
    </p:spTree>
    <p:extLst>
      <p:ext uri="{BB962C8B-B14F-4D97-AF65-F5344CB8AC3E}">
        <p14:creationId xmlns:p14="http://schemas.microsoft.com/office/powerpoint/2010/main" val="3370135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1">
            <a:extLst>
              <a:ext uri="{FF2B5EF4-FFF2-40B4-BE49-F238E27FC236}">
                <a16:creationId xmlns:a16="http://schemas.microsoft.com/office/drawing/2014/main" id="{B791FC27-AF95-954A-B964-3F66D8202211}"/>
              </a:ext>
            </a:extLst>
          </p:cNvPr>
          <p:cNvSpPr>
            <a:spLocks noGrp="1"/>
          </p:cNvSpPr>
          <p:nvPr>
            <p:ph type="body" sz="quarter" idx="11"/>
          </p:nvPr>
        </p:nvSpPr>
        <p:spPr>
          <a:xfrm>
            <a:off x="1089286" y="4092124"/>
            <a:ext cx="5006714" cy="450735"/>
          </a:xfrm>
          <a:prstGeom prst="rect">
            <a:avLst/>
          </a:prstGeom>
        </p:spPr>
        <p:txBody>
          <a:bodyPr vert="horz"/>
          <a:lstStyle>
            <a:lvl1pPr indent="0" algn="l">
              <a:buNone/>
              <a:defRPr sz="2400" b="0" i="1" baseline="0">
                <a:solidFill>
                  <a:schemeClr val="accent1">
                    <a:lumMod val="75000"/>
                  </a:schemeClr>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indent="0" algn="ctr">
              <a:buNone/>
              <a:defRPr sz="2400" b="1">
                <a:solidFill>
                  <a:srgbClr val="FFFFFF"/>
                </a:solidFill>
                <a:latin typeface="Arial"/>
                <a:cs typeface="Arial"/>
              </a:defRPr>
            </a:lvl2pPr>
            <a:lvl3pPr indent="0" algn="ctr">
              <a:buNone/>
              <a:defRPr sz="2400" b="1">
                <a:solidFill>
                  <a:srgbClr val="FFFFFF"/>
                </a:solidFill>
                <a:latin typeface="Arial"/>
                <a:cs typeface="Arial"/>
              </a:defRPr>
            </a:lvl3pPr>
            <a:lvl4pPr indent="0" algn="ctr">
              <a:buNone/>
              <a:defRPr sz="2400" b="1">
                <a:solidFill>
                  <a:srgbClr val="FFFFFF"/>
                </a:solidFill>
                <a:latin typeface="Arial"/>
                <a:cs typeface="Arial"/>
              </a:defRPr>
            </a:lvl4pPr>
            <a:lvl5pPr indent="0" algn="ctr">
              <a:buNone/>
              <a:defRPr sz="2400" b="1">
                <a:solidFill>
                  <a:srgbClr val="FFFFFF"/>
                </a:solidFill>
                <a:latin typeface="Arial"/>
                <a:cs typeface="Arial"/>
              </a:defRPr>
            </a:lvl5pPr>
          </a:lstStyle>
          <a:p>
            <a:pPr lvl="0"/>
            <a:r>
              <a:rPr lang="en-US"/>
              <a:t>Click to edit Master text styles</a:t>
            </a:r>
          </a:p>
        </p:txBody>
      </p:sp>
      <p:sp>
        <p:nvSpPr>
          <p:cNvPr id="5" name="Text Placeholder 23">
            <a:extLst>
              <a:ext uri="{FF2B5EF4-FFF2-40B4-BE49-F238E27FC236}">
                <a16:creationId xmlns:a16="http://schemas.microsoft.com/office/drawing/2014/main" id="{4667F273-A29E-5545-99CB-8D0581119A62}"/>
              </a:ext>
            </a:extLst>
          </p:cNvPr>
          <p:cNvSpPr>
            <a:spLocks noGrp="1"/>
          </p:cNvSpPr>
          <p:nvPr>
            <p:ph type="body" sz="quarter" idx="12" hasCustomPrompt="1"/>
          </p:nvPr>
        </p:nvSpPr>
        <p:spPr>
          <a:xfrm>
            <a:off x="1484027" y="5742327"/>
            <a:ext cx="6495143" cy="871537"/>
          </a:xfrm>
          <a:prstGeom prst="rect">
            <a:avLst/>
          </a:prstGeom>
        </p:spPr>
        <p:txBody>
          <a:bodyPr vert="horz"/>
          <a:lstStyle>
            <a:lvl1pPr marL="0" indent="0" algn="l">
              <a:buFont typeface="Arial" panose="020B0604020202020204" pitchFamily="34" charset="0"/>
              <a:buNone/>
              <a:defRPr sz="1800" b="1" i="0" spc="300" baseline="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defRPr>
            </a:lvl1pPr>
            <a:lvl2pPr algn="ctr">
              <a:buNone/>
              <a:defRPr sz="1800" b="1">
                <a:solidFill>
                  <a:srgbClr val="FFFFFF"/>
                </a:solidFill>
                <a:latin typeface="Arial"/>
                <a:cs typeface="Arial"/>
              </a:defRPr>
            </a:lvl2pPr>
            <a:lvl3pPr algn="ctr">
              <a:buNone/>
              <a:defRPr sz="1800" b="1">
                <a:solidFill>
                  <a:srgbClr val="FFFFFF"/>
                </a:solidFill>
                <a:latin typeface="Arial"/>
                <a:cs typeface="Arial"/>
              </a:defRPr>
            </a:lvl3pPr>
            <a:lvl4pPr algn="ctr">
              <a:buNone/>
              <a:defRPr sz="1800" b="1">
                <a:solidFill>
                  <a:srgbClr val="FFFFFF"/>
                </a:solidFill>
                <a:latin typeface="Arial"/>
                <a:cs typeface="Arial"/>
              </a:defRPr>
            </a:lvl4pPr>
            <a:lvl5pPr algn="ctr">
              <a:buNone/>
              <a:defRPr sz="1800" b="1">
                <a:solidFill>
                  <a:srgbClr val="FFFFFF"/>
                </a:solidFill>
                <a:latin typeface="Arial"/>
                <a:cs typeface="Arial"/>
              </a:defRPr>
            </a:lvl5pPr>
          </a:lstStyle>
          <a:p>
            <a:pPr lvl="0"/>
            <a:r>
              <a:rPr lang="en-US"/>
              <a:t>OCTOBER 1, 2021</a:t>
            </a:r>
          </a:p>
        </p:txBody>
      </p:sp>
      <p:sp>
        <p:nvSpPr>
          <p:cNvPr id="6" name="Text Placeholder 25">
            <a:extLst>
              <a:ext uri="{FF2B5EF4-FFF2-40B4-BE49-F238E27FC236}">
                <a16:creationId xmlns:a16="http://schemas.microsoft.com/office/drawing/2014/main" id="{868C63FD-2EE0-1540-A0A7-609C88AFC056}"/>
              </a:ext>
            </a:extLst>
          </p:cNvPr>
          <p:cNvSpPr>
            <a:spLocks noGrp="1"/>
          </p:cNvSpPr>
          <p:nvPr>
            <p:ph type="body" sz="quarter" idx="13"/>
          </p:nvPr>
        </p:nvSpPr>
        <p:spPr>
          <a:xfrm>
            <a:off x="1364105" y="2388685"/>
            <a:ext cx="10363200" cy="1232461"/>
          </a:xfrm>
          <a:prstGeom prst="rect">
            <a:avLst/>
          </a:prstGeom>
          <a:effectLst/>
        </p:spPr>
        <p:txBody>
          <a:bodyPr vert="horz" anchor="ctr"/>
          <a:lstStyle>
            <a:lvl1pPr algn="l">
              <a:buNone/>
              <a:defRPr sz="4400" b="0" i="0" baseline="0">
                <a:solidFill>
                  <a:schemeClr val="accent1">
                    <a:lumMod val="75000"/>
                  </a:schemeClr>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algn="ctr">
              <a:buNone/>
              <a:defRPr sz="4000" b="1">
                <a:solidFill>
                  <a:srgbClr val="FFFFFF"/>
                </a:solidFill>
                <a:latin typeface="Arial"/>
                <a:cs typeface="Arial"/>
              </a:defRPr>
            </a:lvl2pPr>
            <a:lvl3pPr algn="ctr">
              <a:buNone/>
              <a:defRPr sz="4000" b="1">
                <a:solidFill>
                  <a:srgbClr val="FFFFFF"/>
                </a:solidFill>
                <a:latin typeface="Arial"/>
                <a:cs typeface="Arial"/>
              </a:defRPr>
            </a:lvl3pPr>
            <a:lvl4pPr algn="ctr">
              <a:buNone/>
              <a:defRPr sz="4000" b="1">
                <a:solidFill>
                  <a:srgbClr val="FFFFFF"/>
                </a:solidFill>
                <a:latin typeface="Arial"/>
                <a:cs typeface="Arial"/>
              </a:defRPr>
            </a:lvl4pPr>
            <a:lvl5pPr algn="ctr">
              <a:buNone/>
              <a:defRPr sz="4000" b="1">
                <a:solidFill>
                  <a:srgbClr val="FFFFFF"/>
                </a:solidFill>
                <a:latin typeface="Arial"/>
                <a:cs typeface="Aria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083B6277-A9C3-2240-9E30-DB65DE9D825C}"/>
              </a:ext>
            </a:extLst>
          </p:cNvPr>
          <p:cNvSpPr>
            <a:spLocks noGrp="1"/>
          </p:cNvSpPr>
          <p:nvPr>
            <p:ph type="sldNum" sz="quarter" idx="14"/>
          </p:nvPr>
        </p:nvSpPr>
        <p:spPr>
          <a:xfrm>
            <a:off x="9318260" y="6375797"/>
            <a:ext cx="2844800" cy="331932"/>
          </a:xfrm>
        </p:spPr>
        <p:txBody>
          <a:bodyPr/>
          <a:lstStyle>
            <a:lvl1pPr>
              <a:defRPr>
                <a:solidFill>
                  <a:schemeClr val="bg1"/>
                </a:solidFill>
              </a:defRPr>
            </a:lvl1pPr>
          </a:lstStyle>
          <a:p>
            <a:pPr>
              <a:defRPr/>
            </a:pPr>
            <a:fld id="{67C231C0-2961-4B86-A90C-C690FA4D3DEB}" type="slidenum">
              <a:rPr lang="en-US" smtClean="0"/>
              <a:pPr>
                <a:defRPr/>
              </a:pPr>
              <a:t>‹#›</a:t>
            </a:fld>
            <a:endParaRPr lang="en-US" dirty="0"/>
          </a:p>
        </p:txBody>
      </p:sp>
    </p:spTree>
    <p:extLst>
      <p:ext uri="{BB962C8B-B14F-4D97-AF65-F5344CB8AC3E}">
        <p14:creationId xmlns:p14="http://schemas.microsoft.com/office/powerpoint/2010/main" val="280626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1" hasCustomPrompt="1"/>
          </p:nvPr>
        </p:nvSpPr>
        <p:spPr>
          <a:xfrm>
            <a:off x="1004339" y="4751774"/>
            <a:ext cx="10003439" cy="428393"/>
          </a:xfrm>
          <a:prstGeom prst="rect">
            <a:avLst/>
          </a:prstGeom>
        </p:spPr>
        <p:txBody>
          <a:bodyPr vert="horz"/>
          <a:lstStyle>
            <a:lvl1pPr indent="0" algn="l">
              <a:buNone/>
              <a:defRPr sz="2400" b="0" i="0" spc="300" baseline="0">
                <a:solidFill>
                  <a:schemeClr val="tx1"/>
                </a:solidFill>
                <a:effectLst/>
                <a:latin typeface="Noto Sans Med" panose="020B0502040504020204" pitchFamily="34" charset="0"/>
                <a:ea typeface="Noto Sans Med" panose="020B0502040504020204" pitchFamily="34" charset="0"/>
                <a:cs typeface="Noto Sans Med" panose="020B0502040504020204" pitchFamily="34" charset="0"/>
              </a:defRPr>
            </a:lvl1pPr>
            <a:lvl2pPr indent="0" algn="ctr">
              <a:buNone/>
              <a:defRPr sz="2400" b="1">
                <a:solidFill>
                  <a:srgbClr val="FFFFFF"/>
                </a:solidFill>
                <a:latin typeface="+mj-lt"/>
                <a:cs typeface="Arial"/>
              </a:defRPr>
            </a:lvl2pPr>
            <a:lvl3pPr indent="0" algn="ctr">
              <a:buNone/>
              <a:defRPr sz="2400" b="1">
                <a:solidFill>
                  <a:srgbClr val="FFFFFF"/>
                </a:solidFill>
                <a:latin typeface="Arial"/>
                <a:cs typeface="Arial"/>
              </a:defRPr>
            </a:lvl3pPr>
            <a:lvl4pPr indent="0" algn="ctr">
              <a:buNone/>
              <a:defRPr sz="2400" b="1">
                <a:solidFill>
                  <a:srgbClr val="FFFFFF"/>
                </a:solidFill>
                <a:latin typeface="Arial"/>
                <a:cs typeface="Arial"/>
              </a:defRPr>
            </a:lvl4pPr>
            <a:lvl5pPr indent="0" algn="ctr">
              <a:buNone/>
              <a:defRPr sz="2400" b="1">
                <a:solidFill>
                  <a:srgbClr val="FFFFFF"/>
                </a:solidFill>
                <a:latin typeface="Arial"/>
                <a:cs typeface="Arial"/>
              </a:defRPr>
            </a:lvl5pPr>
          </a:lstStyle>
          <a:p>
            <a:pPr lvl="0"/>
            <a:r>
              <a:rPr lang="en-US"/>
              <a:t>CLICK TO EDIT MASTER TEXT STYLES</a:t>
            </a:r>
          </a:p>
        </p:txBody>
      </p:sp>
      <p:sp>
        <p:nvSpPr>
          <p:cNvPr id="24" name="Text Placeholder 23"/>
          <p:cNvSpPr>
            <a:spLocks noGrp="1"/>
          </p:cNvSpPr>
          <p:nvPr>
            <p:ph type="body" sz="quarter" idx="12"/>
          </p:nvPr>
        </p:nvSpPr>
        <p:spPr>
          <a:xfrm>
            <a:off x="1349114" y="5284457"/>
            <a:ext cx="6180349" cy="792306"/>
          </a:xfrm>
          <a:prstGeom prst="rect">
            <a:avLst/>
          </a:prstGeom>
        </p:spPr>
        <p:txBody>
          <a:bodyPr vert="horz"/>
          <a:lstStyle>
            <a:lvl1pPr algn="l">
              <a:buNone/>
              <a:defRPr sz="1800" b="0" i="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algn="ctr">
              <a:buNone/>
              <a:defRPr sz="1800" b="1">
                <a:solidFill>
                  <a:srgbClr val="FFFFFF"/>
                </a:solidFill>
                <a:latin typeface="Arial"/>
                <a:cs typeface="Arial"/>
              </a:defRPr>
            </a:lvl2pPr>
            <a:lvl3pPr algn="ctr">
              <a:buNone/>
              <a:defRPr sz="1800" b="1">
                <a:solidFill>
                  <a:srgbClr val="FFFFFF"/>
                </a:solidFill>
                <a:latin typeface="Arial"/>
                <a:cs typeface="Arial"/>
              </a:defRPr>
            </a:lvl3pPr>
            <a:lvl4pPr algn="ctr">
              <a:buNone/>
              <a:defRPr sz="1800" b="1">
                <a:solidFill>
                  <a:srgbClr val="FFFFFF"/>
                </a:solidFill>
                <a:latin typeface="Arial"/>
                <a:cs typeface="Arial"/>
              </a:defRPr>
            </a:lvl4pPr>
            <a:lvl5pPr algn="ctr">
              <a:buNone/>
              <a:defRPr sz="1800" b="1">
                <a:solidFill>
                  <a:srgbClr val="FFFFFF"/>
                </a:solidFill>
                <a:latin typeface="Arial"/>
                <a:cs typeface="Arial"/>
              </a:defRPr>
            </a:lvl5pPr>
          </a:lstStyle>
          <a:p>
            <a:pPr lvl="0"/>
            <a:r>
              <a:rPr lang="en-US"/>
              <a:t>Click to edit Master text styles</a:t>
            </a:r>
          </a:p>
        </p:txBody>
      </p:sp>
      <p:sp>
        <p:nvSpPr>
          <p:cNvPr id="26" name="Text Placeholder 25"/>
          <p:cNvSpPr>
            <a:spLocks noGrp="1"/>
          </p:cNvSpPr>
          <p:nvPr>
            <p:ph type="body" sz="quarter" idx="13"/>
          </p:nvPr>
        </p:nvSpPr>
        <p:spPr>
          <a:xfrm>
            <a:off x="1349114" y="2297745"/>
            <a:ext cx="9853534" cy="1603732"/>
          </a:xfrm>
          <a:prstGeom prst="rect">
            <a:avLst/>
          </a:prstGeom>
          <a:effectLst/>
        </p:spPr>
        <p:txBody>
          <a:bodyPr vert="horz" anchor="ctr"/>
          <a:lstStyle>
            <a:lvl1pPr algn="l">
              <a:buNone/>
              <a:defRPr sz="4400" b="0" i="0" u="none" baseline="0">
                <a:solidFill>
                  <a:schemeClr val="accent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vl2pPr algn="ctr">
              <a:buNone/>
              <a:defRPr sz="4000" b="1">
                <a:solidFill>
                  <a:srgbClr val="FFFFFF"/>
                </a:solidFill>
                <a:latin typeface="Arial"/>
                <a:cs typeface="Arial"/>
              </a:defRPr>
            </a:lvl2pPr>
            <a:lvl3pPr algn="ctr">
              <a:buNone/>
              <a:defRPr sz="4000" b="1">
                <a:solidFill>
                  <a:srgbClr val="FFFFFF"/>
                </a:solidFill>
                <a:latin typeface="Arial"/>
                <a:cs typeface="Arial"/>
              </a:defRPr>
            </a:lvl3pPr>
            <a:lvl4pPr algn="ctr">
              <a:buNone/>
              <a:defRPr sz="4000" b="1">
                <a:solidFill>
                  <a:srgbClr val="FFFFFF"/>
                </a:solidFill>
                <a:latin typeface="Arial"/>
                <a:cs typeface="Arial"/>
              </a:defRPr>
            </a:lvl4pPr>
            <a:lvl5pPr algn="ctr">
              <a:buNone/>
              <a:defRPr sz="4000" b="1">
                <a:solidFill>
                  <a:srgbClr val="FFFFFF"/>
                </a:solidFill>
                <a:latin typeface="Arial"/>
                <a:cs typeface="Arial"/>
              </a:defRPr>
            </a:lvl5pPr>
          </a:lstStyle>
          <a:p>
            <a:pPr lvl="0"/>
            <a:r>
              <a:rPr lang="en-US"/>
              <a:t>Click to edit Master text styles</a:t>
            </a:r>
          </a:p>
        </p:txBody>
      </p:sp>
      <p:sp>
        <p:nvSpPr>
          <p:cNvPr id="5" name="Slide Number Placeholder 5"/>
          <p:cNvSpPr>
            <a:spLocks noGrp="1"/>
          </p:cNvSpPr>
          <p:nvPr>
            <p:ph type="sldNum" sz="quarter" idx="14"/>
          </p:nvPr>
        </p:nvSpPr>
        <p:spPr>
          <a:xfrm>
            <a:off x="9318260" y="6375797"/>
            <a:ext cx="2844800" cy="331932"/>
          </a:xfrm>
        </p:spPr>
        <p:txBody>
          <a:bodyPr/>
          <a:lstStyle>
            <a:lvl1pPr>
              <a:defRPr>
                <a:solidFill>
                  <a:schemeClr val="bg1"/>
                </a:solidFill>
              </a:defRPr>
            </a:lvl1pPr>
          </a:lstStyle>
          <a:p>
            <a:pPr>
              <a:defRPr/>
            </a:pPr>
            <a:fld id="{67C231C0-2961-4B86-A90C-C690FA4D3DE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5E3F6B-2C62-BB9A-D3FB-C17A6AA68EFC}"/>
              </a:ext>
              <a:ext uri="{C183D7F6-B498-43B3-948B-1728B52AA6E4}">
                <adec:decorative xmlns:adec="http://schemas.microsoft.com/office/drawing/2017/decorative" val="1"/>
              </a:ext>
            </a:extLst>
          </p:cNvPr>
          <p:cNvSpPr/>
          <p:nvPr userDrawn="1"/>
        </p:nvSpPr>
        <p:spPr>
          <a:xfrm>
            <a:off x="7815943" y="5680472"/>
            <a:ext cx="4376057" cy="981843"/>
          </a:xfrm>
          <a:prstGeom prst="rect">
            <a:avLst/>
          </a:prstGeom>
          <a:solidFill>
            <a:schemeClr val="bg1">
              <a:alpha val="2745"/>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noFill/>
              </a:ln>
              <a:solidFill>
                <a:schemeClr val="bg1"/>
              </a:solidFill>
              <a:effectLst/>
            </a:endParaRPr>
          </a:p>
        </p:txBody>
      </p:sp>
      <p:sp>
        <p:nvSpPr>
          <p:cNvPr id="11" name="Title 1"/>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
        <p:nvSpPr>
          <p:cNvPr id="6" name="Text Placeholder 6"/>
          <p:cNvSpPr>
            <a:spLocks noGrp="1"/>
          </p:cNvSpPr>
          <p:nvPr>
            <p:ph type="body" sz="quarter" idx="10"/>
          </p:nvPr>
        </p:nvSpPr>
        <p:spPr>
          <a:xfrm>
            <a:off x="419724" y="1724197"/>
            <a:ext cx="9988443" cy="3882452"/>
          </a:xfrm>
          <a:prstGeom prst="rect">
            <a:avLst/>
          </a:prstGeom>
        </p:spPr>
        <p:txBody>
          <a:bodyPr vert="horz" numCol="1" anchor="t"/>
          <a:lstStyle>
            <a:lvl1pPr marL="0" indent="0">
              <a:lnSpc>
                <a:spcPct val="100000"/>
              </a:lnSpc>
              <a:spcBef>
                <a:spcPts val="900"/>
              </a:spcBef>
              <a:spcAft>
                <a:spcPts val="900"/>
              </a:spcAft>
              <a:buSzPct val="150000"/>
              <a:buFont typeface="Arial"/>
              <a:buNone/>
              <a:defRPr sz="18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1pPr>
            <a:lvl2pPr marL="685800" indent="-344488" algn="l">
              <a:spcBef>
                <a:spcPts val="900"/>
              </a:spcBef>
              <a:buSzPct val="125000"/>
              <a:buFont typeface="Lucida Grande"/>
              <a:buNone/>
              <a:tabLst/>
              <a:defRPr sz="1600" baseline="0">
                <a:solidFill>
                  <a:schemeClr val="bg1"/>
                </a:solidFill>
              </a:defRPr>
            </a:lvl2pPr>
            <a:lvl3pPr marL="968375" indent="-341313" defTabSz="511175">
              <a:spcBef>
                <a:spcPts val="900"/>
              </a:spcBef>
              <a:buSzPct val="125000"/>
              <a:buFont typeface="Courier New"/>
              <a:buNone/>
              <a:tabLst/>
              <a:defRPr sz="1400" baseline="0">
                <a:solidFill>
                  <a:schemeClr val="bg1"/>
                </a:solidFill>
              </a:defRPr>
            </a:lvl3pPr>
            <a:lvl4pPr>
              <a:buNone/>
              <a:defRPr>
                <a:solidFill>
                  <a:schemeClr val="bg1"/>
                </a:solidFill>
              </a:defRPr>
            </a:lvl4pPr>
            <a:lvl5pPr>
              <a:buSzPct val="125000"/>
              <a:buFont typeface="Courier New"/>
              <a:buNone/>
              <a:defRPr sz="1400">
                <a:solidFill>
                  <a:schemeClr val="bg1"/>
                </a:solidFill>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6B3BB26F-C153-4247-BDF0-1E2CE80F625A}"/>
              </a:ext>
            </a:extLst>
          </p:cNvPr>
          <p:cNvSpPr>
            <a:spLocks noGrp="1"/>
          </p:cNvSpPr>
          <p:nvPr>
            <p:ph type="sldNum" sz="quarter" idx="14"/>
          </p:nvPr>
        </p:nvSpPr>
        <p:spPr>
          <a:xfrm>
            <a:off x="9318260" y="6375797"/>
            <a:ext cx="2844800" cy="331932"/>
          </a:xfrm>
        </p:spPr>
        <p:txBody>
          <a:bodyPr/>
          <a:lstStyle>
            <a:lvl1pPr>
              <a:defRPr>
                <a:solidFill>
                  <a:srgbClr val="000000"/>
                </a:solidFill>
              </a:defRPr>
            </a:lvl1pPr>
          </a:lstStyle>
          <a:p>
            <a:pPr>
              <a:defRPr/>
            </a:pPr>
            <a:fld id="{67C231C0-2961-4B86-A90C-C690FA4D3DEB}" type="slidenum">
              <a:rPr lang="en-US" smtClean="0"/>
              <a:pPr>
                <a:defRPr/>
              </a:pPr>
              <a:t>‹#›</a:t>
            </a:fld>
            <a:endParaRPr lang="en-US" dirty="0"/>
          </a:p>
        </p:txBody>
      </p:sp>
    </p:spTree>
  </p:cSld>
  <p:clrMapOvr>
    <a:masterClrMapping/>
  </p:clrMapOvr>
  <p:extLst>
    <p:ext uri="{DCECCB84-F9BA-43D5-87BE-67443E8EF086}">
      <p15:sldGuideLst xmlns:p15="http://schemas.microsoft.com/office/powerpoint/2012/main">
        <p15:guide id="1" orient="horz" pos="1080" userDrawn="1">
          <p15:clr>
            <a:srgbClr val="FBAE40"/>
          </p15:clr>
        </p15:guide>
        <p15:guide id="2" pos="2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6B6E7A-5AC5-AD30-01A9-BB4A888E1516}"/>
              </a:ext>
              <a:ext uri="{C183D7F6-B498-43B3-948B-1728B52AA6E4}">
                <adec:decorative xmlns:adec="http://schemas.microsoft.com/office/drawing/2017/decorative" val="1"/>
              </a:ext>
            </a:extLst>
          </p:cNvPr>
          <p:cNvSpPr/>
          <p:nvPr userDrawn="1"/>
        </p:nvSpPr>
        <p:spPr>
          <a:xfrm>
            <a:off x="7815943" y="5680472"/>
            <a:ext cx="4376057" cy="981843"/>
          </a:xfrm>
          <a:prstGeom prst="rect">
            <a:avLst/>
          </a:prstGeom>
          <a:solidFill>
            <a:schemeClr val="bg1">
              <a:alpha val="2745"/>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noFill/>
              </a:ln>
              <a:solidFill>
                <a:schemeClr val="bg1"/>
              </a:solidFill>
              <a:effectLst/>
            </a:endParaRPr>
          </a:p>
        </p:txBody>
      </p:sp>
      <p:sp>
        <p:nvSpPr>
          <p:cNvPr id="7" name="Text Placeholder 6"/>
          <p:cNvSpPr>
            <a:spLocks noGrp="1"/>
          </p:cNvSpPr>
          <p:nvPr>
            <p:ph type="body" sz="quarter" idx="10"/>
          </p:nvPr>
        </p:nvSpPr>
        <p:spPr>
          <a:xfrm>
            <a:off x="419724" y="1733645"/>
            <a:ext cx="10857875" cy="4151541"/>
          </a:xfrm>
          <a:prstGeom prst="rect">
            <a:avLst/>
          </a:prstGeom>
        </p:spPr>
        <p:txBody>
          <a:bodyPr vert="horz" numCol="1" anchor="t"/>
          <a:lstStyle>
            <a:lvl1pPr>
              <a:spcBef>
                <a:spcPts val="900"/>
              </a:spcBef>
              <a:buClr>
                <a:srgbClr val="92D050"/>
              </a:buClr>
              <a:buSzPct val="150000"/>
              <a:buFont typeface="Arial"/>
              <a:buChar char="•"/>
              <a:defRPr sz="20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1pPr>
            <a:lvl2pPr marL="685800" indent="-344488" algn="l">
              <a:spcBef>
                <a:spcPts val="900"/>
              </a:spcBef>
              <a:buClr>
                <a:srgbClr val="92D050"/>
              </a:buClr>
              <a:buSzPct val="125000"/>
              <a:buFont typeface="Lucida Grande"/>
              <a:buChar char="-"/>
              <a:tabLst/>
              <a:defRPr sz="18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2pPr>
            <a:lvl3pPr marL="968375" indent="-341313" defTabSz="511175">
              <a:spcBef>
                <a:spcPts val="900"/>
              </a:spcBef>
              <a:buClr>
                <a:srgbClr val="92D050"/>
              </a:buClr>
              <a:buSzPct val="125000"/>
              <a:buFont typeface="Courier New"/>
              <a:buChar char="o"/>
              <a:tabLst/>
              <a:defRPr sz="16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3pPr>
            <a:lvl4pPr>
              <a:buNone/>
              <a:defRPr>
                <a:solidFill>
                  <a:schemeClr val="bg1"/>
                </a:solidFill>
              </a:defRPr>
            </a:lvl4pPr>
            <a:lvl5pPr>
              <a:buSzPct val="125000"/>
              <a:buFont typeface="Courier New"/>
              <a:buNone/>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7A8C7E21-8D60-1E4E-A200-B63F21FA34AC}"/>
              </a:ext>
            </a:extLst>
          </p:cNvPr>
          <p:cNvSpPr>
            <a:spLocks noGrp="1"/>
          </p:cNvSpPr>
          <p:nvPr>
            <p:ph type="sldNum" sz="quarter" idx="14"/>
          </p:nvPr>
        </p:nvSpPr>
        <p:spPr>
          <a:xfrm>
            <a:off x="9318260" y="6375797"/>
            <a:ext cx="2844800" cy="331932"/>
          </a:xfrm>
        </p:spPr>
        <p:txBody>
          <a:bodyPr/>
          <a:lstStyle>
            <a:lvl1pPr>
              <a:defRPr>
                <a:solidFill>
                  <a:srgbClr val="000000"/>
                </a:solidFill>
              </a:defRPr>
            </a:lvl1pPr>
          </a:lstStyle>
          <a:p>
            <a:pPr>
              <a:defRPr/>
            </a:pPr>
            <a:fld id="{67C231C0-2961-4B86-A90C-C690FA4D3DEB}" type="slidenum">
              <a:rPr lang="en-US" smtClean="0"/>
              <a:pPr>
                <a:defRPr/>
              </a:pPr>
              <a:t>‹#›</a:t>
            </a:fld>
            <a:endParaRPr lang="en-US" dirty="0"/>
          </a:p>
        </p:txBody>
      </p:sp>
      <p:sp>
        <p:nvSpPr>
          <p:cNvPr id="8" name="Title 1">
            <a:extLst>
              <a:ext uri="{FF2B5EF4-FFF2-40B4-BE49-F238E27FC236}">
                <a16:creationId xmlns:a16="http://schemas.microsoft.com/office/drawing/2014/main" id="{97ED592D-3F44-9C4A-A32E-498AFC8C192C}"/>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370F4-C7AE-2725-ADC0-A8E047E2931C}"/>
              </a:ext>
              <a:ext uri="{C183D7F6-B498-43B3-948B-1728B52AA6E4}">
                <adec:decorative xmlns:adec="http://schemas.microsoft.com/office/drawing/2017/decorative" val="1"/>
              </a:ext>
            </a:extLst>
          </p:cNvPr>
          <p:cNvSpPr/>
          <p:nvPr userDrawn="1"/>
        </p:nvSpPr>
        <p:spPr>
          <a:xfrm>
            <a:off x="7815943" y="5680472"/>
            <a:ext cx="4376057" cy="981843"/>
          </a:xfrm>
          <a:prstGeom prst="rect">
            <a:avLst/>
          </a:prstGeom>
          <a:solidFill>
            <a:schemeClr val="bg1">
              <a:alpha val="2745"/>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noFill/>
              </a:ln>
              <a:solidFill>
                <a:schemeClr val="bg1"/>
              </a:solidFill>
              <a:effectLst/>
            </a:endParaRPr>
          </a:p>
        </p:txBody>
      </p:sp>
      <p:sp>
        <p:nvSpPr>
          <p:cNvPr id="6" name="Slide Number Placeholder 5">
            <a:extLst>
              <a:ext uri="{FF2B5EF4-FFF2-40B4-BE49-F238E27FC236}">
                <a16:creationId xmlns:a16="http://schemas.microsoft.com/office/drawing/2014/main" id="{799B2B87-228B-6241-BDFE-125B73B2CD62}"/>
              </a:ext>
            </a:extLst>
          </p:cNvPr>
          <p:cNvSpPr>
            <a:spLocks noGrp="1"/>
          </p:cNvSpPr>
          <p:nvPr>
            <p:ph type="sldNum" sz="quarter" idx="14"/>
          </p:nvPr>
        </p:nvSpPr>
        <p:spPr>
          <a:xfrm>
            <a:off x="9318260" y="6383831"/>
            <a:ext cx="2844800" cy="331932"/>
          </a:xfrm>
        </p:spPr>
        <p:txBody>
          <a:bodyPr/>
          <a:lstStyle>
            <a:lvl1pPr>
              <a:defRPr>
                <a:solidFill>
                  <a:srgbClr val="000000"/>
                </a:solidFill>
              </a:defRPr>
            </a:lvl1pPr>
          </a:lstStyle>
          <a:p>
            <a:pPr>
              <a:defRPr/>
            </a:pPr>
            <a:fld id="{67C231C0-2961-4B86-A90C-C690FA4D3DEB}" type="slidenum">
              <a:rPr lang="en-US" smtClean="0"/>
              <a:pPr>
                <a:defRPr/>
              </a:pPr>
              <a:t>‹#›</a:t>
            </a:fld>
            <a:endParaRPr lang="en-US" dirty="0"/>
          </a:p>
        </p:txBody>
      </p:sp>
      <p:sp>
        <p:nvSpPr>
          <p:cNvPr id="7" name="Title 1">
            <a:extLst>
              <a:ext uri="{FF2B5EF4-FFF2-40B4-BE49-F238E27FC236}">
                <a16:creationId xmlns:a16="http://schemas.microsoft.com/office/drawing/2014/main" id="{53628E91-9CD9-534A-8AF7-5D47B049E2B0}"/>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958D6-F324-0E79-C072-B2C611D8BF77}"/>
              </a:ext>
              <a:ext uri="{C183D7F6-B498-43B3-948B-1728B52AA6E4}">
                <adec:decorative xmlns:adec="http://schemas.microsoft.com/office/drawing/2017/decorative" val="1"/>
              </a:ext>
            </a:extLst>
          </p:cNvPr>
          <p:cNvSpPr/>
          <p:nvPr userDrawn="1"/>
        </p:nvSpPr>
        <p:spPr>
          <a:xfrm>
            <a:off x="7815943" y="5680472"/>
            <a:ext cx="4376057" cy="981843"/>
          </a:xfrm>
          <a:prstGeom prst="rect">
            <a:avLst/>
          </a:prstGeom>
          <a:solidFill>
            <a:schemeClr val="bg1">
              <a:alpha val="2745"/>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noFill/>
              </a:ln>
              <a:solidFill>
                <a:schemeClr val="bg1"/>
              </a:solidFill>
              <a:effectLst/>
            </a:endParaRPr>
          </a:p>
        </p:txBody>
      </p:sp>
      <p:sp>
        <p:nvSpPr>
          <p:cNvPr id="7" name="SmartArt Placeholder 6"/>
          <p:cNvSpPr>
            <a:spLocks noGrp="1"/>
          </p:cNvSpPr>
          <p:nvPr>
            <p:ph type="dgm" sz="quarter" idx="10"/>
          </p:nvPr>
        </p:nvSpPr>
        <p:spPr>
          <a:xfrm>
            <a:off x="424315" y="2430130"/>
            <a:ext cx="11263858" cy="3372370"/>
          </a:xfrm>
          <a:prstGeom prst="rect">
            <a:avLst/>
          </a:prstGeom>
        </p:spPr>
        <p:txBody>
          <a:bodyPr vert="horz"/>
          <a:lstStyle>
            <a:lvl1pPr>
              <a:buClr>
                <a:srgbClr val="92D050"/>
              </a:buClr>
              <a:defRPr sz="2400" b="0" i="0">
                <a:solidFill>
                  <a:srgbClr val="1F1F1F"/>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noProof="0" dirty="0"/>
              <a:t>Click icon to add SmartArt graphic</a:t>
            </a:r>
          </a:p>
        </p:txBody>
      </p:sp>
      <p:sp>
        <p:nvSpPr>
          <p:cNvPr id="11" name="Text Placeholder 10">
            <a:extLst>
              <a:ext uri="{FF2B5EF4-FFF2-40B4-BE49-F238E27FC236}">
                <a16:creationId xmlns:a16="http://schemas.microsoft.com/office/drawing/2014/main" id="{33952DEE-44FF-2344-8959-C327A54642E6}"/>
              </a:ext>
            </a:extLst>
          </p:cNvPr>
          <p:cNvSpPr>
            <a:spLocks noGrp="1"/>
          </p:cNvSpPr>
          <p:nvPr>
            <p:ph type="body" sz="quarter" idx="12"/>
          </p:nvPr>
        </p:nvSpPr>
        <p:spPr>
          <a:xfrm>
            <a:off x="424316" y="1725280"/>
            <a:ext cx="11263858" cy="704850"/>
          </a:xfrm>
          <a:prstGeom prst="rect">
            <a:avLst/>
          </a:prstGeom>
        </p:spPr>
        <p:txBody>
          <a:bodyPr/>
          <a:lstStyle>
            <a:lvl1pPr marL="0" indent="0">
              <a:buNone/>
              <a:defRPr sz="2800" b="0" i="0">
                <a:solidFill>
                  <a:schemeClr val="accent1">
                    <a:lumMod val="50000"/>
                  </a:schemeClr>
                </a:solidFill>
                <a:latin typeface="Noto Sans Med" panose="020B0502040504020204" pitchFamily="34" charset="0"/>
                <a:ea typeface="Noto Sans Med" panose="020B0502040504020204" pitchFamily="34" charset="0"/>
                <a:cs typeface="Noto Sans Med" panose="020B050204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3A8F2576-E47B-B940-AF24-0010E48F5438}"/>
              </a:ext>
            </a:extLst>
          </p:cNvPr>
          <p:cNvSpPr>
            <a:spLocks noGrp="1"/>
          </p:cNvSpPr>
          <p:nvPr>
            <p:ph type="sldNum" sz="quarter" idx="14"/>
          </p:nvPr>
        </p:nvSpPr>
        <p:spPr>
          <a:xfrm>
            <a:off x="9318260" y="6386683"/>
            <a:ext cx="2844800" cy="331932"/>
          </a:xfrm>
        </p:spPr>
        <p:txBody>
          <a:bodyPr/>
          <a:lstStyle>
            <a:lvl1pPr>
              <a:defRPr>
                <a:solidFill>
                  <a:srgbClr val="000000"/>
                </a:solidFill>
              </a:defRPr>
            </a:lvl1pPr>
          </a:lstStyle>
          <a:p>
            <a:pPr>
              <a:defRPr/>
            </a:pPr>
            <a:fld id="{67C231C0-2961-4B86-A90C-C690FA4D3DEB}" type="slidenum">
              <a:rPr lang="en-US" smtClean="0"/>
              <a:pPr>
                <a:defRPr/>
              </a:pPr>
              <a:t>‹#›</a:t>
            </a:fld>
            <a:endParaRPr lang="en-US" dirty="0"/>
          </a:p>
        </p:txBody>
      </p:sp>
      <p:sp>
        <p:nvSpPr>
          <p:cNvPr id="13" name="Title 1">
            <a:extLst>
              <a:ext uri="{FF2B5EF4-FFF2-40B4-BE49-F238E27FC236}">
                <a16:creationId xmlns:a16="http://schemas.microsoft.com/office/drawing/2014/main" id="{E179AE21-4194-0144-9FCB-4FD998751C80}"/>
              </a:ext>
            </a:extLst>
          </p:cNvPr>
          <p:cNvSpPr>
            <a:spLocks noGrp="1"/>
          </p:cNvSpPr>
          <p:nvPr>
            <p:ph type="title"/>
          </p:nvPr>
        </p:nvSpPr>
        <p:spPr>
          <a:xfrm>
            <a:off x="419724" y="665672"/>
            <a:ext cx="8139658" cy="534094"/>
          </a:xfrm>
          <a:prstGeom prst="rect">
            <a:avLst/>
          </a:prstGeom>
        </p:spPr>
        <p:txBody>
          <a:bodyPr lIns="0" tIns="0" rIns="0" bIns="0">
            <a:noAutofit/>
          </a:bodyPr>
          <a:lstStyle>
            <a:lvl1pPr algn="l">
              <a:defRPr sz="40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58484" y="3429000"/>
            <a:ext cx="7899816" cy="856305"/>
          </a:xfrm>
          <a:prstGeom prst="rect">
            <a:avLst/>
          </a:prstGeom>
        </p:spPr>
        <p:txBody>
          <a:bodyPr lIns="0" tIns="0" rIns="0" bIns="0">
            <a:normAutofit/>
          </a:bodyPr>
          <a:lstStyle>
            <a:lvl1pPr algn="l">
              <a:defRPr sz="44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
        <p:nvSpPr>
          <p:cNvPr id="4" name="Slide Number Placeholder 5"/>
          <p:cNvSpPr>
            <a:spLocks noGrp="1"/>
          </p:cNvSpPr>
          <p:nvPr>
            <p:ph type="sldNum" sz="quarter" idx="11"/>
          </p:nvPr>
        </p:nvSpPr>
        <p:spPr>
          <a:xfrm>
            <a:off x="9258300" y="6413276"/>
            <a:ext cx="2844800" cy="365125"/>
          </a:xfrm>
        </p:spPr>
        <p:txBody>
          <a:bodyPr/>
          <a:lstStyle>
            <a:lvl1pPr>
              <a:defRPr>
                <a:solidFill>
                  <a:schemeClr val="bg1"/>
                </a:solidFill>
              </a:defRPr>
            </a:lvl1pPr>
          </a:lstStyle>
          <a:p>
            <a:pPr>
              <a:defRPr/>
            </a:pPr>
            <a:fld id="{B7951556-F054-4318-9235-7AED1DC97DE5}" type="slidenum">
              <a:rPr lang="en-US" smtClean="0"/>
              <a:pPr>
                <a:defRPr/>
              </a:pPr>
              <a:t>‹#›</a:t>
            </a:fld>
            <a:endParaRPr lang="en-US" dirty="0"/>
          </a:p>
        </p:txBody>
      </p:sp>
    </p:spTree>
    <p:extLst>
      <p:ext uri="{BB962C8B-B14F-4D97-AF65-F5344CB8AC3E}">
        <p14:creationId xmlns:p14="http://schemas.microsoft.com/office/powerpoint/2010/main" val="84158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Questions_Ext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4315" y="2144543"/>
            <a:ext cx="7899816" cy="856305"/>
          </a:xfrm>
          <a:prstGeom prst="rect">
            <a:avLst/>
          </a:prstGeom>
        </p:spPr>
        <p:txBody>
          <a:bodyPr lIns="0" tIns="0" rIns="0" bIns="0">
            <a:normAutofit/>
          </a:bodyPr>
          <a:lstStyle>
            <a:lvl1pPr algn="l">
              <a:defRPr sz="4400" b="0" i="0" spc="40" baseline="0">
                <a:solidFill>
                  <a:schemeClr val="tx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dirty="0"/>
              <a:t>Click to edit Master title style</a:t>
            </a:r>
          </a:p>
        </p:txBody>
      </p:sp>
      <p:sp>
        <p:nvSpPr>
          <p:cNvPr id="4" name="Slide Number Placeholder 5"/>
          <p:cNvSpPr>
            <a:spLocks noGrp="1"/>
          </p:cNvSpPr>
          <p:nvPr>
            <p:ph type="sldNum" sz="quarter" idx="11"/>
          </p:nvPr>
        </p:nvSpPr>
        <p:spPr>
          <a:xfrm>
            <a:off x="9258300" y="6413274"/>
            <a:ext cx="2844800" cy="365125"/>
          </a:xfrm>
        </p:spPr>
        <p:txBody>
          <a:bodyPr/>
          <a:lstStyle>
            <a:lvl1pPr>
              <a:defRPr>
                <a:solidFill>
                  <a:schemeClr val="bg1"/>
                </a:solidFill>
              </a:defRPr>
            </a:lvl1pPr>
          </a:lstStyle>
          <a:p>
            <a:pPr>
              <a:defRPr/>
            </a:pPr>
            <a:fld id="{B7951556-F054-4318-9235-7AED1DC97DE5}" type="slidenum">
              <a:rPr lang="en-US" smtClean="0"/>
              <a:pPr>
                <a:defRPr/>
              </a:pPr>
              <a:t>‹#›</a:t>
            </a:fld>
            <a:endParaRPr lang="en-US" dirty="0"/>
          </a:p>
        </p:txBody>
      </p:sp>
      <p:sp>
        <p:nvSpPr>
          <p:cNvPr id="6" name="Text Placeholder 6">
            <a:extLst>
              <a:ext uri="{FF2B5EF4-FFF2-40B4-BE49-F238E27FC236}">
                <a16:creationId xmlns:a16="http://schemas.microsoft.com/office/drawing/2014/main" id="{4647BE12-DB91-D425-82C8-D09BC6FF36C7}"/>
              </a:ext>
            </a:extLst>
          </p:cNvPr>
          <p:cNvSpPr>
            <a:spLocks noGrp="1"/>
          </p:cNvSpPr>
          <p:nvPr>
            <p:ph type="body" sz="quarter" idx="12"/>
          </p:nvPr>
        </p:nvSpPr>
        <p:spPr>
          <a:xfrm>
            <a:off x="419724" y="3340100"/>
            <a:ext cx="10857875" cy="2545086"/>
          </a:xfrm>
          <a:prstGeom prst="rect">
            <a:avLst/>
          </a:prstGeom>
        </p:spPr>
        <p:txBody>
          <a:bodyPr vert="horz" numCol="2" anchor="t"/>
          <a:lstStyle>
            <a:lvl1pPr>
              <a:spcBef>
                <a:spcPts val="900"/>
              </a:spcBef>
              <a:buClr>
                <a:srgbClr val="92D050"/>
              </a:buClr>
              <a:buSzPct val="150000"/>
              <a:buFont typeface="Arial"/>
              <a:buChar char="•"/>
              <a:defRPr sz="2000" b="0" i="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1pPr>
            <a:lvl2pPr marL="685800" indent="-344488" algn="l">
              <a:spcBef>
                <a:spcPts val="900"/>
              </a:spcBef>
              <a:buClr>
                <a:srgbClr val="92D050"/>
              </a:buClr>
              <a:buSzPct val="125000"/>
              <a:buFont typeface="Lucida Grande"/>
              <a:buChar char="-"/>
              <a:tabLst/>
              <a:defRPr sz="18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2pPr>
            <a:lvl3pPr marL="968375" indent="-341313" defTabSz="511175">
              <a:spcBef>
                <a:spcPts val="900"/>
              </a:spcBef>
              <a:buClr>
                <a:srgbClr val="92D050"/>
              </a:buClr>
              <a:buSzPct val="125000"/>
              <a:buFont typeface="Courier New"/>
              <a:buChar char="o"/>
              <a:tabLst/>
              <a:defRPr sz="1600" b="0" i="0" baseline="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defRPr>
            </a:lvl3pPr>
            <a:lvl4pPr>
              <a:buNone/>
              <a:defRPr>
                <a:solidFill>
                  <a:schemeClr val="bg1"/>
                </a:solidFill>
              </a:defRPr>
            </a:lvl4pPr>
            <a:lvl5pPr>
              <a:buSzPct val="125000"/>
              <a:buFont typeface="Courier New"/>
              <a:buNone/>
              <a:defRPr sz="1400">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59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16701" y="3502607"/>
            <a:ext cx="9758597" cy="904501"/>
          </a:xfrm>
          <a:prstGeom prst="rect">
            <a:avLst/>
          </a:prstGeom>
        </p:spPr>
        <p:txBody>
          <a:bodyPr lIns="0" tIns="0" rIns="0" bIns="0">
            <a:normAutofit/>
          </a:bodyPr>
          <a:lstStyle>
            <a:lvl1pPr algn="l">
              <a:defRPr sz="4400" b="0" i="0" spc="40" baseline="0">
                <a:solidFill>
                  <a:schemeClr val="accent1"/>
                </a:solidFill>
                <a:effectLst/>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a:t>Click to edit Master title style</a:t>
            </a:r>
          </a:p>
        </p:txBody>
      </p:sp>
      <p:sp>
        <p:nvSpPr>
          <p:cNvPr id="4" name="Slide Number Placeholder 5"/>
          <p:cNvSpPr>
            <a:spLocks noGrp="1"/>
          </p:cNvSpPr>
          <p:nvPr>
            <p:ph type="sldNum" sz="quarter" idx="11"/>
          </p:nvPr>
        </p:nvSpPr>
        <p:spPr>
          <a:xfrm>
            <a:off x="9258300" y="6402389"/>
            <a:ext cx="2844800" cy="365125"/>
          </a:xfrm>
        </p:spPr>
        <p:txBody>
          <a:bodyPr/>
          <a:lstStyle>
            <a:lvl1pPr>
              <a:defRPr>
                <a:solidFill>
                  <a:schemeClr val="bg1"/>
                </a:solidFill>
              </a:defRPr>
            </a:lvl1pPr>
          </a:lstStyle>
          <a:p>
            <a:pPr>
              <a:defRPr/>
            </a:pPr>
            <a:fld id="{B7951556-F054-4318-9235-7AED1DC97DE5}" type="slidenum">
              <a:rPr lang="en-US" smtClean="0"/>
              <a:pPr>
                <a:defRPr/>
              </a:pPr>
              <a:t>‹#›</a:t>
            </a:fld>
            <a:endParaRPr lang="en-US" dirty="0"/>
          </a:p>
        </p:txBody>
      </p:sp>
    </p:spTree>
    <p:extLst>
      <p:ext uri="{BB962C8B-B14F-4D97-AF65-F5344CB8AC3E}">
        <p14:creationId xmlns:p14="http://schemas.microsoft.com/office/powerpoint/2010/main" val="262972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58300" y="617378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244B4"/>
                </a:solidFill>
              </a:defRPr>
            </a:lvl1pPr>
          </a:lstStyle>
          <a:p>
            <a:pPr>
              <a:defRPr/>
            </a:pPr>
            <a:fld id="{42430B0A-E9B8-4255-8263-E39084E235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7" r:id="rId8"/>
    <p:sldLayoutId id="2147483656"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7"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pitchFamily="37"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37"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7" charset="-128"/>
          <a:cs typeface="ＭＳ Ｐゴシック" pitchFamily="-109"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37"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37"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7"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huduser.gov/portal/eviction-protection-grant.html#resourc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mail%20to:%20EvictionProtectionGrant@hud.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user.gov/portal/eviction-protection-grant.html#resourc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grants.gov/search-results-detail/354936" TargetMode="External"/><Relationship Id="rId4" Type="http://schemas.openxmlformats.org/officeDocument/2006/relationships/hyperlink" Target="https://www.hud.gov/sites/dfiles/CFO/documents/Foa_Content_of_FR-6800-N-79_(1).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EvictionProtectionGrant@hud.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grants.gov/search-results-detail/354936" TargetMode="External"/><Relationship Id="rId5" Type="http://schemas.openxmlformats.org/officeDocument/2006/relationships/hyperlink" Target="https://www.hud.gov/program_offices/cfo/gmomgmt/grantsinfo/fundingopps/FY24_EPGP" TargetMode="External"/><Relationship Id="rId4" Type="http://schemas.openxmlformats.org/officeDocument/2006/relationships/hyperlink" Target="https://www.huduser.gov/portal/eviction-protection-grant.html#resour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uduser.gov/portal/eviction-protection-grant.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huduser.gov/portal/eviction-protection-grant.html#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huduser.gov/portal/eviction-protection-grant.html#resourc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huduser.gov/portal/eviction-protection-grant.html#resourc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684825-72E5-4945-B21B-3A3C372F0621}"/>
              </a:ext>
            </a:extLst>
          </p:cNvPr>
          <p:cNvSpPr>
            <a:spLocks noGrp="1"/>
          </p:cNvSpPr>
          <p:nvPr>
            <p:ph type="title" idx="4294967295"/>
          </p:nvPr>
        </p:nvSpPr>
        <p:spPr>
          <a:xfrm>
            <a:off x="1364105" y="2388685"/>
            <a:ext cx="10363200" cy="12324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4400" i="0" u="none" strike="noStrike" kern="1200" cap="none" spc="0" normalizeH="0" baseline="0" noProof="0" dirty="0">
                <a:ln>
                  <a:noFill/>
                </a:ln>
                <a:solidFill>
                  <a:schemeClr val="accent1">
                    <a:lumMod val="75000"/>
                  </a:schemeClr>
                </a:solidFill>
                <a:effectLst/>
                <a:uLnTx/>
                <a:uFillTx/>
                <a:latin typeface="Noto Sans Light" panose="020B0402040504020204" pitchFamily="34" charset="0"/>
                <a:ea typeface="Noto Sans Light" panose="020B0402040504020204" pitchFamily="34" charset="0"/>
                <a:cs typeface="Noto Sans Light" panose="020B0402040504020204" pitchFamily="34" charset="0"/>
              </a:rPr>
              <a:t>HUD Eviction Protection Grant Program</a:t>
            </a:r>
          </a:p>
        </p:txBody>
      </p:sp>
      <p:sp>
        <p:nvSpPr>
          <p:cNvPr id="2" name="Text Placeholder 1">
            <a:extLst>
              <a:ext uri="{FF2B5EF4-FFF2-40B4-BE49-F238E27FC236}">
                <a16:creationId xmlns:a16="http://schemas.microsoft.com/office/drawing/2014/main" id="{715D2394-707E-AF4F-ADAF-A1D5BBAC1D61}"/>
              </a:ext>
            </a:extLst>
          </p:cNvPr>
          <p:cNvSpPr>
            <a:spLocks noGrp="1"/>
          </p:cNvSpPr>
          <p:nvPr>
            <p:ph type="body" sz="quarter" idx="11"/>
          </p:nvPr>
        </p:nvSpPr>
        <p:spPr>
          <a:xfrm>
            <a:off x="1089285" y="3484348"/>
            <a:ext cx="9473940" cy="450735"/>
          </a:xfrm>
        </p:spPr>
        <p:txBody>
          <a:bodyPr/>
          <a:lstStyle/>
          <a:p>
            <a:r>
              <a:rPr lang="en-US" dirty="0"/>
              <a:t>Notice of Funding Opportunity FR-6800-N-79 Webinar</a:t>
            </a:r>
          </a:p>
        </p:txBody>
      </p:sp>
      <p:sp>
        <p:nvSpPr>
          <p:cNvPr id="3" name="Text Placeholder 2">
            <a:extLst>
              <a:ext uri="{FF2B5EF4-FFF2-40B4-BE49-F238E27FC236}">
                <a16:creationId xmlns:a16="http://schemas.microsoft.com/office/drawing/2014/main" id="{B30A14CA-B5B3-734F-BA36-6933AC17DA4F}"/>
              </a:ext>
            </a:extLst>
          </p:cNvPr>
          <p:cNvSpPr>
            <a:spLocks noGrp="1"/>
          </p:cNvSpPr>
          <p:nvPr>
            <p:ph type="body" sz="quarter" idx="12"/>
          </p:nvPr>
        </p:nvSpPr>
        <p:spPr>
          <a:xfrm>
            <a:off x="1464314" y="4992496"/>
            <a:ext cx="6495143" cy="871537"/>
          </a:xfrm>
        </p:spPr>
        <p:txBody>
          <a:bodyPr/>
          <a:lstStyle/>
          <a:p>
            <a:r>
              <a:rPr lang="en-US" dirty="0">
                <a:solidFill>
                  <a:schemeClr val="accent1">
                    <a:lumMod val="75000"/>
                  </a:schemeClr>
                </a:solidFill>
              </a:rPr>
              <a:t>July 18, 2024</a:t>
            </a:r>
          </a:p>
        </p:txBody>
      </p:sp>
    </p:spTree>
    <p:extLst>
      <p:ext uri="{BB962C8B-B14F-4D97-AF65-F5344CB8AC3E}">
        <p14:creationId xmlns:p14="http://schemas.microsoft.com/office/powerpoint/2010/main" val="23403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Rating Factors</a:t>
            </a:r>
          </a:p>
        </p:txBody>
      </p:sp>
      <p:graphicFrame>
        <p:nvGraphicFramePr>
          <p:cNvPr id="2" name="Table 1">
            <a:extLst>
              <a:ext uri="{FF2B5EF4-FFF2-40B4-BE49-F238E27FC236}">
                <a16:creationId xmlns:a16="http://schemas.microsoft.com/office/drawing/2014/main" id="{88DE953F-8175-8103-34B1-00B6A0ADBA88}"/>
              </a:ext>
            </a:extLst>
          </p:cNvPr>
          <p:cNvGraphicFramePr>
            <a:graphicFrameLocks noGrp="1"/>
          </p:cNvGraphicFramePr>
          <p:nvPr>
            <p:extLst>
              <p:ext uri="{D42A27DB-BD31-4B8C-83A1-F6EECF244321}">
                <p14:modId xmlns:p14="http://schemas.microsoft.com/office/powerpoint/2010/main" val="3554298150"/>
              </p:ext>
            </p:extLst>
          </p:nvPr>
        </p:nvGraphicFramePr>
        <p:xfrm>
          <a:off x="419724" y="1733644"/>
          <a:ext cx="10857874" cy="3984090"/>
        </p:xfrm>
        <a:graphic>
          <a:graphicData uri="http://schemas.openxmlformats.org/drawingml/2006/table">
            <a:tbl>
              <a:tblPr firstRow="1" lastRow="1" bandRow="1">
                <a:tableStyleId>{5C22544A-7EE6-4342-B048-85BDC9FD1C3A}</a:tableStyleId>
              </a:tblPr>
              <a:tblGrid>
                <a:gridCol w="5076201">
                  <a:extLst>
                    <a:ext uri="{9D8B030D-6E8A-4147-A177-3AD203B41FA5}">
                      <a16:colId xmlns:a16="http://schemas.microsoft.com/office/drawing/2014/main" val="568166917"/>
                    </a:ext>
                  </a:extLst>
                </a:gridCol>
                <a:gridCol w="2943225">
                  <a:extLst>
                    <a:ext uri="{9D8B030D-6E8A-4147-A177-3AD203B41FA5}">
                      <a16:colId xmlns:a16="http://schemas.microsoft.com/office/drawing/2014/main" val="2593132515"/>
                    </a:ext>
                  </a:extLst>
                </a:gridCol>
                <a:gridCol w="2838448">
                  <a:extLst>
                    <a:ext uri="{9D8B030D-6E8A-4147-A177-3AD203B41FA5}">
                      <a16:colId xmlns:a16="http://schemas.microsoft.com/office/drawing/2014/main" val="49354235"/>
                    </a:ext>
                  </a:extLst>
                </a:gridCol>
              </a:tblGrid>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Rating Factors</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Maximum Points</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Minimum Points</a:t>
                      </a:r>
                    </a:p>
                  </a:txBody>
                  <a:tcPr anchor="ctr"/>
                </a:tc>
                <a:extLst>
                  <a:ext uri="{0D108BD9-81ED-4DB2-BD59-A6C34878D82A}">
                    <a16:rowId xmlns:a16="http://schemas.microsoft.com/office/drawing/2014/main" val="2628632305"/>
                  </a:ext>
                </a:extLst>
              </a:tr>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Rating Factor 1: Need and Extent of Problem</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10</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8</a:t>
                      </a:r>
                    </a:p>
                  </a:txBody>
                  <a:tcPr anchor="ctr"/>
                </a:tc>
                <a:extLst>
                  <a:ext uri="{0D108BD9-81ED-4DB2-BD59-A6C34878D82A}">
                    <a16:rowId xmlns:a16="http://schemas.microsoft.com/office/drawing/2014/main" val="194101716"/>
                  </a:ext>
                </a:extLst>
              </a:tr>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Rating Factor 2: Sound Project Plan</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45</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35</a:t>
                      </a:r>
                    </a:p>
                  </a:txBody>
                  <a:tcPr anchor="ctr"/>
                </a:tc>
                <a:extLst>
                  <a:ext uri="{0D108BD9-81ED-4DB2-BD59-A6C34878D82A}">
                    <a16:rowId xmlns:a16="http://schemas.microsoft.com/office/drawing/2014/main" val="1249864167"/>
                  </a:ext>
                </a:extLst>
              </a:tr>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Rating Factor 3: Capacity and Experience</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35</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25</a:t>
                      </a:r>
                    </a:p>
                  </a:txBody>
                  <a:tcPr anchor="ctr"/>
                </a:tc>
                <a:extLst>
                  <a:ext uri="{0D108BD9-81ED-4DB2-BD59-A6C34878D82A}">
                    <a16:rowId xmlns:a16="http://schemas.microsoft.com/office/drawing/2014/main" val="4071642285"/>
                  </a:ext>
                </a:extLst>
              </a:tr>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Rating Factor 4: Budget</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10</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7</a:t>
                      </a:r>
                    </a:p>
                  </a:txBody>
                  <a:tcPr anchor="ctr"/>
                </a:tc>
                <a:extLst>
                  <a:ext uri="{0D108BD9-81ED-4DB2-BD59-A6C34878D82A}">
                    <a16:rowId xmlns:a16="http://schemas.microsoft.com/office/drawing/2014/main" val="795068037"/>
                  </a:ext>
                </a:extLst>
              </a:tr>
              <a:tr h="557335">
                <a:tc>
                  <a:txBody>
                    <a:bodyPr/>
                    <a:lstStyle/>
                    <a:p>
                      <a:r>
                        <a:rPr lang="en-US" dirty="0">
                          <a:latin typeface="Noto Sans" panose="020B0502040504020204" pitchFamily="34" charset="0"/>
                          <a:ea typeface="Noto Sans" panose="020B0502040504020204" pitchFamily="34" charset="0"/>
                          <a:cs typeface="Noto Sans" panose="020B0502040504020204" pitchFamily="34" charset="0"/>
                        </a:rPr>
                        <a:t>Preference Points for Minority Serving Institutions (includes HBCUs) </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2</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a:t>
                      </a:r>
                    </a:p>
                  </a:txBody>
                  <a:tcPr anchor="ctr"/>
                </a:tc>
                <a:extLst>
                  <a:ext uri="{0D108BD9-81ED-4DB2-BD59-A6C34878D82A}">
                    <a16:rowId xmlns:a16="http://schemas.microsoft.com/office/drawing/2014/main" val="1048867295"/>
                  </a:ext>
                </a:extLst>
              </a:tr>
              <a:tr h="557335">
                <a:tc>
                  <a:txBody>
                    <a:bodyPr/>
                    <a:lstStyle/>
                    <a:p>
                      <a:pPr algn="r"/>
                      <a:r>
                        <a:rPr lang="en-US" dirty="0">
                          <a:latin typeface="Noto Sans" panose="020B0502040504020204" pitchFamily="34" charset="0"/>
                          <a:ea typeface="Noto Sans" panose="020B0502040504020204" pitchFamily="34" charset="0"/>
                          <a:cs typeface="Noto Sans" panose="020B0502040504020204" pitchFamily="34" charset="0"/>
                        </a:rPr>
                        <a:t>Total</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102</a:t>
                      </a:r>
                    </a:p>
                  </a:txBody>
                  <a:tcPr anchor="ctr"/>
                </a:tc>
                <a:tc>
                  <a:txBody>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75</a:t>
                      </a:r>
                    </a:p>
                  </a:txBody>
                  <a:tcPr anchor="ctr"/>
                </a:tc>
                <a:extLst>
                  <a:ext uri="{0D108BD9-81ED-4DB2-BD59-A6C34878D82A}">
                    <a16:rowId xmlns:a16="http://schemas.microsoft.com/office/drawing/2014/main" val="615703740"/>
                  </a:ext>
                </a:extLst>
              </a:tr>
            </a:tbl>
          </a:graphicData>
        </a:graphic>
      </p:graphicFrame>
      <p:sp>
        <p:nvSpPr>
          <p:cNvPr id="8" name="Slide Number Placeholder 7">
            <a:extLst>
              <a:ext uri="{FF2B5EF4-FFF2-40B4-BE49-F238E27FC236}">
                <a16:creationId xmlns:a16="http://schemas.microsoft.com/office/drawing/2014/main" id="{817050AE-4E35-0365-0E55-751504A81B79}"/>
              </a:ext>
            </a:extLst>
          </p:cNvPr>
          <p:cNvSpPr>
            <a:spLocks noGrp="1"/>
          </p:cNvSpPr>
          <p:nvPr>
            <p:ph type="sldNum" sz="quarter" idx="14"/>
          </p:nvPr>
        </p:nvSpPr>
        <p:spPr/>
        <p:txBody>
          <a:bodyPr/>
          <a:lstStyle/>
          <a:p>
            <a:pPr>
              <a:defRPr/>
            </a:pPr>
            <a:fld id="{67C231C0-2961-4B86-A90C-C690FA4D3DEB}" type="slidenum">
              <a:rPr lang="en-US" smtClean="0"/>
              <a:pPr>
                <a:defRPr/>
              </a:pPr>
              <a:t>10</a:t>
            </a:fld>
            <a:endParaRPr lang="en-US" dirty="0"/>
          </a:p>
        </p:txBody>
      </p:sp>
    </p:spTree>
    <p:extLst>
      <p:ext uri="{BB962C8B-B14F-4D97-AF65-F5344CB8AC3E}">
        <p14:creationId xmlns:p14="http://schemas.microsoft.com/office/powerpoint/2010/main" val="283409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Application Tips</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000" dirty="0"/>
              <a:t>Read the NOFO</a:t>
            </a:r>
          </a:p>
          <a:p>
            <a:r>
              <a:rPr lang="en-US" sz="2000" dirty="0"/>
              <a:t>Provide </a:t>
            </a:r>
            <a:r>
              <a:rPr lang="en-US" sz="2000" i="1" dirty="0"/>
              <a:t>all</a:t>
            </a:r>
            <a:r>
              <a:rPr lang="en-US" sz="2000" dirty="0"/>
              <a:t> required components </a:t>
            </a:r>
            <a:r>
              <a:rPr lang="en-US" dirty="0"/>
              <a:t>of the </a:t>
            </a:r>
            <a:r>
              <a:rPr lang="en-US" sz="2000" dirty="0"/>
              <a:t>application package</a:t>
            </a:r>
          </a:p>
          <a:p>
            <a:r>
              <a:rPr lang="en-US" sz="2000" dirty="0"/>
              <a:t>Follow the formatting requirements on page 30 of the NOFO</a:t>
            </a:r>
          </a:p>
          <a:p>
            <a:r>
              <a:rPr lang="en-US" sz="2000" dirty="0"/>
              <a:t>Carefully attend to the eligibility criteria and rating </a:t>
            </a:r>
            <a:r>
              <a:rPr lang="en-US" dirty="0"/>
              <a:t>f</a:t>
            </a:r>
            <a:r>
              <a:rPr lang="en-US" sz="2000" dirty="0"/>
              <a:t>actors</a:t>
            </a:r>
          </a:p>
          <a:p>
            <a:pPr lvl="1"/>
            <a:r>
              <a:rPr lang="en-US" dirty="0"/>
              <a:t>Narratives should be well-written and clearly organized</a:t>
            </a:r>
          </a:p>
          <a:p>
            <a:pPr lvl="1"/>
            <a:r>
              <a:rPr lang="en-US" dirty="0"/>
              <a:t>Give specific examples and reference supporting data</a:t>
            </a:r>
          </a:p>
          <a:p>
            <a:pPr lvl="1"/>
            <a:r>
              <a:rPr lang="en-US" dirty="0"/>
              <a:t>Utilize the </a:t>
            </a:r>
            <a:r>
              <a:rPr lang="en-US" dirty="0">
                <a:hlinkClick r:id="rId3"/>
              </a:rPr>
              <a:t>optional application templates</a:t>
            </a:r>
            <a:r>
              <a:rPr lang="en-US" dirty="0"/>
              <a:t> if they are helpful to you</a:t>
            </a:r>
          </a:p>
          <a:p>
            <a:r>
              <a:rPr lang="en-US" sz="2000" dirty="0"/>
              <a:t>If you have questions, ask!</a:t>
            </a:r>
            <a:r>
              <a:rPr lang="en-US" dirty="0"/>
              <a:t> Email questions to </a:t>
            </a:r>
            <a:r>
              <a:rPr lang="en-US" dirty="0">
                <a:hlinkClick r:id="rId4"/>
              </a:rPr>
              <a:t>EvictionProtectionGrant@hud.gov </a:t>
            </a:r>
            <a:endParaRPr lang="en-US" i="1" dirty="0"/>
          </a:p>
        </p:txBody>
      </p:sp>
      <p:sp>
        <p:nvSpPr>
          <p:cNvPr id="3" name="Slide Number Placeholder 2">
            <a:extLst>
              <a:ext uri="{FF2B5EF4-FFF2-40B4-BE49-F238E27FC236}">
                <a16:creationId xmlns:a16="http://schemas.microsoft.com/office/drawing/2014/main" id="{3C0C43F0-3ED3-33A9-80AA-ABF86CCF1CCF}"/>
              </a:ext>
            </a:extLst>
          </p:cNvPr>
          <p:cNvSpPr>
            <a:spLocks noGrp="1"/>
          </p:cNvSpPr>
          <p:nvPr>
            <p:ph type="sldNum" sz="quarter" idx="14"/>
          </p:nvPr>
        </p:nvSpPr>
        <p:spPr/>
        <p:txBody>
          <a:bodyPr/>
          <a:lstStyle/>
          <a:p>
            <a:pPr>
              <a:defRPr/>
            </a:pPr>
            <a:fld id="{67C231C0-2961-4B86-A90C-C690FA4D3DEB}" type="slidenum">
              <a:rPr lang="en-US" smtClean="0"/>
              <a:pPr>
                <a:defRPr/>
              </a:pPr>
              <a:t>11</a:t>
            </a:fld>
            <a:endParaRPr lang="en-US" dirty="0"/>
          </a:p>
        </p:txBody>
      </p:sp>
    </p:spTree>
    <p:extLst>
      <p:ext uri="{BB962C8B-B14F-4D97-AF65-F5344CB8AC3E}">
        <p14:creationId xmlns:p14="http://schemas.microsoft.com/office/powerpoint/2010/main" val="43402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Frequently Asked Questions</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a:xfrm>
            <a:off x="419724" y="1523350"/>
            <a:ext cx="10857875" cy="4668978"/>
          </a:xfrm>
        </p:spPr>
        <p:txBody>
          <a:bodyPr/>
          <a:lstStyle/>
          <a:p>
            <a:pPr marL="457200" indent="-457200">
              <a:buClr>
                <a:srgbClr val="005999"/>
              </a:buClr>
              <a:buAutoNum type="arabicPeriod"/>
            </a:pPr>
            <a:r>
              <a:rPr lang="en-US" sz="1600" i="1" dirty="0"/>
              <a:t>Is this webinar being recorded? </a:t>
            </a:r>
          </a:p>
          <a:p>
            <a:pPr marL="457200" indent="-457200">
              <a:buClr>
                <a:srgbClr val="005999"/>
              </a:buClr>
              <a:buAutoNum type="arabicPeriod"/>
            </a:pPr>
            <a:r>
              <a:rPr lang="en-US" sz="1600" i="1" dirty="0"/>
              <a:t>Where can I find a copy of the NOFO?</a:t>
            </a:r>
          </a:p>
          <a:p>
            <a:pPr marL="457200" indent="-457200">
              <a:buClr>
                <a:srgbClr val="005999"/>
              </a:buClr>
              <a:buAutoNum type="arabicPeriod"/>
            </a:pPr>
            <a:r>
              <a:rPr lang="en-US" sz="1600" i="1" dirty="0"/>
              <a:t>Who is eligible to apply for this grant?</a:t>
            </a:r>
          </a:p>
          <a:p>
            <a:pPr marL="457200" indent="-457200">
              <a:buClr>
                <a:srgbClr val="005999"/>
              </a:buClr>
              <a:buAutoNum type="arabicPeriod"/>
            </a:pPr>
            <a:r>
              <a:rPr lang="en-US" sz="1600" i="1" dirty="0"/>
              <a:t>I received FY 2021 or FY 2022 EPGP funds as a grantee or subrecipient. Can I apply? </a:t>
            </a:r>
          </a:p>
          <a:p>
            <a:pPr marL="457200" indent="-457200">
              <a:buClr>
                <a:srgbClr val="005999"/>
              </a:buClr>
              <a:buAutoNum type="arabicPeriod"/>
            </a:pPr>
            <a:r>
              <a:rPr lang="en-US" sz="1600" i="1" dirty="0"/>
              <a:t>I am facing eviction. Can I apply?</a:t>
            </a:r>
          </a:p>
          <a:p>
            <a:pPr marL="457200" indent="-457200">
              <a:buClr>
                <a:srgbClr val="005999"/>
              </a:buClr>
              <a:buAutoNum type="arabicPeriod"/>
            </a:pPr>
            <a:r>
              <a:rPr lang="en-US" sz="1600" i="1" dirty="0"/>
              <a:t>Can a for-profit entity serve as a subrecipient or contractor under the grant? </a:t>
            </a:r>
          </a:p>
          <a:p>
            <a:pPr marL="457200" indent="-457200">
              <a:buClr>
                <a:srgbClr val="005999"/>
              </a:buClr>
              <a:buAutoNum type="arabicPeriod"/>
            </a:pPr>
            <a:r>
              <a:rPr lang="en-US" sz="1600" i="1" dirty="0"/>
              <a:t>What are the eligible activities that can be funded through this grant?</a:t>
            </a:r>
          </a:p>
          <a:p>
            <a:pPr marL="457200" indent="-457200">
              <a:buClr>
                <a:srgbClr val="005999"/>
              </a:buClr>
              <a:buAutoNum type="arabicPeriod"/>
            </a:pPr>
            <a:r>
              <a:rPr lang="en-US" sz="1600" i="1" dirty="0"/>
              <a:t>Does our city need to enact right to counsel to be eligible for this grant? </a:t>
            </a:r>
          </a:p>
          <a:p>
            <a:pPr marL="457200" indent="-457200">
              <a:buClr>
                <a:srgbClr val="005999"/>
              </a:buClr>
              <a:buAutoNum type="arabicPeriod"/>
            </a:pPr>
            <a:r>
              <a:rPr lang="en-US" sz="1600" i="1" dirty="0"/>
              <a:t>Can we use this grant to fund ongoing activities, or only new activities? </a:t>
            </a:r>
          </a:p>
          <a:p>
            <a:pPr marL="457200" indent="-457200">
              <a:buClr>
                <a:srgbClr val="005999"/>
              </a:buClr>
              <a:buAutoNum type="arabicPeriod"/>
            </a:pPr>
            <a:r>
              <a:rPr lang="en-US" sz="1600" i="1" dirty="0"/>
              <a:t> Can I schedule a meeting with HUD staff to get feedback on my application? </a:t>
            </a:r>
          </a:p>
          <a:p>
            <a:pPr marL="457200" indent="-457200">
              <a:buClr>
                <a:srgbClr val="005999"/>
              </a:buClr>
              <a:buFont typeface="Arial"/>
              <a:buAutoNum type="arabicPeriod"/>
            </a:pPr>
            <a:r>
              <a:rPr lang="en-US" sz="1600" i="1" dirty="0"/>
              <a:t> I heard about an organization that is going to apply. What are their chances of success?  </a:t>
            </a:r>
          </a:p>
          <a:p>
            <a:pPr marL="457200" indent="-457200">
              <a:buClr>
                <a:srgbClr val="005999"/>
              </a:buClr>
              <a:buAutoNum type="arabicPeriod"/>
            </a:pPr>
            <a:r>
              <a:rPr lang="en-US" sz="1600" i="1" dirty="0"/>
              <a:t> Is renewal funding available through this NOFO?</a:t>
            </a:r>
          </a:p>
          <a:p>
            <a:pPr marL="457200" indent="-457200">
              <a:buClr>
                <a:srgbClr val="005999"/>
              </a:buClr>
              <a:buAutoNum type="arabicPeriod"/>
            </a:pPr>
            <a:r>
              <a:rPr lang="en-US" sz="1600" i="1" dirty="0"/>
              <a:t> Technical corrections to the NOFO</a:t>
            </a:r>
          </a:p>
        </p:txBody>
      </p:sp>
      <p:sp>
        <p:nvSpPr>
          <p:cNvPr id="3" name="Slide Number Placeholder 2">
            <a:extLst>
              <a:ext uri="{FF2B5EF4-FFF2-40B4-BE49-F238E27FC236}">
                <a16:creationId xmlns:a16="http://schemas.microsoft.com/office/drawing/2014/main" id="{2074047C-504C-733D-4A56-B4B5953F2F29}"/>
              </a:ext>
            </a:extLst>
          </p:cNvPr>
          <p:cNvSpPr>
            <a:spLocks noGrp="1"/>
          </p:cNvSpPr>
          <p:nvPr>
            <p:ph type="sldNum" sz="quarter" idx="14"/>
          </p:nvPr>
        </p:nvSpPr>
        <p:spPr/>
        <p:txBody>
          <a:bodyPr/>
          <a:lstStyle/>
          <a:p>
            <a:pPr>
              <a:defRPr/>
            </a:pPr>
            <a:fld id="{67C231C0-2961-4B86-A90C-C690FA4D3DEB}" type="slidenum">
              <a:rPr lang="en-US" smtClean="0"/>
              <a:pPr>
                <a:defRPr/>
              </a:pPr>
              <a:t>12</a:t>
            </a:fld>
            <a:endParaRPr lang="en-US" dirty="0"/>
          </a:p>
        </p:txBody>
      </p:sp>
    </p:spTree>
    <p:extLst>
      <p:ext uri="{BB962C8B-B14F-4D97-AF65-F5344CB8AC3E}">
        <p14:creationId xmlns:p14="http://schemas.microsoft.com/office/powerpoint/2010/main" val="5144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References </a:t>
            </a:r>
            <a:r>
              <a:rPr lang="en-US" dirty="0">
                <a:solidFill>
                  <a:schemeClr val="bg1"/>
                </a:solidFill>
              </a:rPr>
              <a:t>FAQs</a:t>
            </a:r>
            <a:endParaRPr lang="en-US" strike="sngStrike" dirty="0">
              <a:solidFill>
                <a:schemeClr val="bg1"/>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a:xfrm>
            <a:off x="419724" y="1808073"/>
            <a:ext cx="10857875" cy="4151541"/>
          </a:xfrm>
        </p:spPr>
        <p:txBody>
          <a:bodyPr/>
          <a:lstStyle/>
          <a:p>
            <a:pPr marL="0" indent="0">
              <a:buNone/>
            </a:pPr>
            <a:r>
              <a:rPr lang="en-US" b="1" i="1" dirty="0"/>
              <a:t>Is this webinar being recorded?</a:t>
            </a:r>
          </a:p>
          <a:p>
            <a:pPr marL="0" indent="0">
              <a:spcBef>
                <a:spcPts val="600"/>
              </a:spcBef>
              <a:spcAft>
                <a:spcPts val="900"/>
              </a:spcAft>
              <a:buNone/>
            </a:pPr>
            <a:r>
              <a:rPr lang="en-US" dirty="0"/>
              <a:t>Yes, this webinar is being recorded and will be posted on the Resources tab of the EPGP website at </a:t>
            </a:r>
            <a:r>
              <a:rPr lang="en-US" dirty="0">
                <a:hlinkClick r:id="rId3"/>
              </a:rPr>
              <a:t>https://www.huduser.gov/portal/eviction-protection-grant.html#resources</a:t>
            </a:r>
            <a:r>
              <a:rPr lang="en-US" dirty="0"/>
              <a:t> </a:t>
            </a:r>
            <a:endParaRPr lang="en-US" i="1" dirty="0"/>
          </a:p>
          <a:p>
            <a:pPr marL="0" indent="0">
              <a:buNone/>
            </a:pPr>
            <a:r>
              <a:rPr lang="en-US" b="1" i="1" dirty="0"/>
              <a:t>Where can I find a copy of the NOFO?</a:t>
            </a:r>
          </a:p>
          <a:p>
            <a:pPr marL="0" indent="0">
              <a:spcBef>
                <a:spcPts val="600"/>
              </a:spcBef>
              <a:spcAft>
                <a:spcPts val="900"/>
              </a:spcAft>
              <a:buNone/>
            </a:pPr>
            <a:r>
              <a:rPr lang="en-US" dirty="0"/>
              <a:t>The NOFO is available on the HUD Funding Opportunities website at </a:t>
            </a:r>
            <a:r>
              <a:rPr lang="en-US" dirty="0">
                <a:hlinkClick r:id="rId4"/>
              </a:rPr>
              <a:t>https://www.hud.gov/sites/dfiles/CFO/documents/Foa_Content_of_FR-6800-N-79_(1).pdf</a:t>
            </a:r>
            <a:r>
              <a:rPr lang="en-US" dirty="0"/>
              <a:t> and on Grants.gov at </a:t>
            </a:r>
            <a:r>
              <a:rPr lang="en-US" dirty="0">
                <a:hlinkClick r:id="rId5"/>
              </a:rPr>
              <a:t>https://www.grants.gov/search-results-detail/354936</a:t>
            </a:r>
            <a:r>
              <a:rPr lang="en-US" dirty="0"/>
              <a:t>. </a:t>
            </a:r>
          </a:p>
        </p:txBody>
      </p:sp>
      <p:sp>
        <p:nvSpPr>
          <p:cNvPr id="3" name="Slide Number Placeholder 2">
            <a:extLst>
              <a:ext uri="{FF2B5EF4-FFF2-40B4-BE49-F238E27FC236}">
                <a16:creationId xmlns:a16="http://schemas.microsoft.com/office/drawing/2014/main" id="{DFF05BF9-7034-F114-ADEC-0A971C971809}"/>
              </a:ext>
            </a:extLst>
          </p:cNvPr>
          <p:cNvSpPr>
            <a:spLocks noGrp="1"/>
          </p:cNvSpPr>
          <p:nvPr>
            <p:ph type="sldNum" sz="quarter" idx="14"/>
          </p:nvPr>
        </p:nvSpPr>
        <p:spPr/>
        <p:txBody>
          <a:bodyPr/>
          <a:lstStyle/>
          <a:p>
            <a:pPr>
              <a:defRPr/>
            </a:pPr>
            <a:fld id="{67C231C0-2961-4B86-A90C-C690FA4D3DEB}" type="slidenum">
              <a:rPr lang="en-US" smtClean="0"/>
              <a:pPr>
                <a:defRPr/>
              </a:pPr>
              <a:t>13</a:t>
            </a:fld>
            <a:endParaRPr lang="en-US" dirty="0"/>
          </a:p>
        </p:txBody>
      </p:sp>
    </p:spTree>
    <p:extLst>
      <p:ext uri="{BB962C8B-B14F-4D97-AF65-F5344CB8AC3E}">
        <p14:creationId xmlns:p14="http://schemas.microsoft.com/office/powerpoint/2010/main" val="269855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Applicants </a:t>
            </a:r>
            <a:r>
              <a:rPr lang="en-US" dirty="0">
                <a:solidFill>
                  <a:schemeClr val="bg1"/>
                </a:solidFill>
              </a:rPr>
              <a:t>FAQs</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pPr marL="0" indent="0">
              <a:buNone/>
            </a:pPr>
            <a:r>
              <a:rPr lang="en-US" b="1" i="1" dirty="0"/>
              <a:t>Who is eligible to apply for this grant?</a:t>
            </a:r>
          </a:p>
          <a:p>
            <a:pPr marL="0" indent="0">
              <a:spcBef>
                <a:spcPts val="600"/>
              </a:spcBef>
              <a:spcAft>
                <a:spcPts val="900"/>
              </a:spcAft>
              <a:buNone/>
            </a:pPr>
            <a:r>
              <a:rPr lang="en-US" sz="2000" dirty="0">
                <a:effectLst/>
              </a:rPr>
              <a:t>Non-profit or governmental entities that meet the three years of experience requirement (as defined in the NOFO) are eligible to apply. </a:t>
            </a:r>
            <a:r>
              <a:rPr lang="en-US" dirty="0"/>
              <a:t>I</a:t>
            </a:r>
            <a:r>
              <a:rPr lang="en-US" sz="2000" dirty="0">
                <a:effectLst/>
              </a:rPr>
              <a:t>ndividuals, foreign entities, sole proprietorship organizations, for-profit private institutions of higher education, public housing authorities, and tribally designated housing authorities are not eligible to apply. </a:t>
            </a:r>
            <a:endParaRPr lang="en-US" i="1" dirty="0"/>
          </a:p>
          <a:p>
            <a:pPr marL="0" indent="0">
              <a:buNone/>
            </a:pPr>
            <a:r>
              <a:rPr lang="en-US" b="1" i="1" dirty="0"/>
              <a:t>I received FY 2021 or FY 2022 EPGP funds as a grantee or subrecipient. Can I apply? </a:t>
            </a:r>
          </a:p>
          <a:p>
            <a:pPr marL="0" indent="0">
              <a:spcBef>
                <a:spcPts val="600"/>
              </a:spcBef>
              <a:spcAft>
                <a:spcPts val="900"/>
              </a:spcAft>
              <a:buNone/>
            </a:pPr>
            <a:r>
              <a:rPr lang="en-US" dirty="0"/>
              <a:t>Yes, both new applicants and previous EPGP grantees or subrecipients may apply.</a:t>
            </a:r>
          </a:p>
          <a:p>
            <a:pPr marL="0" indent="0">
              <a:buNone/>
            </a:pPr>
            <a:r>
              <a:rPr lang="en-US" b="1" i="1" dirty="0"/>
              <a:t>I am facing eviction. Can I apply?</a:t>
            </a:r>
          </a:p>
          <a:p>
            <a:pPr marL="0" indent="0">
              <a:spcBef>
                <a:spcPts val="600"/>
              </a:spcBef>
              <a:spcAft>
                <a:spcPts val="900"/>
              </a:spcAft>
              <a:buNone/>
            </a:pPr>
            <a:r>
              <a:rPr lang="en-US" dirty="0"/>
              <a:t>No, individuals are not eligible to apply.</a:t>
            </a:r>
          </a:p>
        </p:txBody>
      </p:sp>
      <p:sp>
        <p:nvSpPr>
          <p:cNvPr id="3" name="Slide Number Placeholder 2">
            <a:extLst>
              <a:ext uri="{FF2B5EF4-FFF2-40B4-BE49-F238E27FC236}">
                <a16:creationId xmlns:a16="http://schemas.microsoft.com/office/drawing/2014/main" id="{040A91E9-F455-C947-CDD2-74FE901D4419}"/>
              </a:ext>
            </a:extLst>
          </p:cNvPr>
          <p:cNvSpPr>
            <a:spLocks noGrp="1"/>
          </p:cNvSpPr>
          <p:nvPr>
            <p:ph type="sldNum" sz="quarter" idx="14"/>
          </p:nvPr>
        </p:nvSpPr>
        <p:spPr/>
        <p:txBody>
          <a:bodyPr/>
          <a:lstStyle/>
          <a:p>
            <a:pPr>
              <a:defRPr/>
            </a:pPr>
            <a:fld id="{67C231C0-2961-4B86-A90C-C690FA4D3DEB}" type="slidenum">
              <a:rPr lang="en-US" smtClean="0"/>
              <a:pPr>
                <a:defRPr/>
              </a:pPr>
              <a:t>14</a:t>
            </a:fld>
            <a:endParaRPr lang="en-US" dirty="0"/>
          </a:p>
        </p:txBody>
      </p:sp>
    </p:spTree>
    <p:extLst>
      <p:ext uri="{BB962C8B-B14F-4D97-AF65-F5344CB8AC3E}">
        <p14:creationId xmlns:p14="http://schemas.microsoft.com/office/powerpoint/2010/main" val="103926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Applicants </a:t>
            </a:r>
            <a:r>
              <a:rPr lang="en-US" dirty="0">
                <a:solidFill>
                  <a:schemeClr val="bg1"/>
                </a:solidFill>
              </a:rPr>
              <a:t>FAQs continued</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pPr marL="0" indent="0">
              <a:buNone/>
            </a:pPr>
            <a:r>
              <a:rPr lang="en-US" b="1" i="1" dirty="0"/>
              <a:t>Can a for-profit entity serve as a subrecipient or contractor under the grant? </a:t>
            </a:r>
          </a:p>
          <a:p>
            <a:pPr marL="0" indent="0">
              <a:buNone/>
            </a:pPr>
            <a:r>
              <a:rPr lang="en-US" dirty="0"/>
              <a:t>Yes. An entity that serves as a subrecipient or contractor under the grant does not need to meet the primary applicant eligibility criteria in Section III.A. of the NOFO. Therefore, a primary applicant may choose to partner with a for-profit entity as a subrecipient or contractor.</a:t>
            </a:r>
          </a:p>
        </p:txBody>
      </p:sp>
      <p:sp>
        <p:nvSpPr>
          <p:cNvPr id="3" name="Slide Number Placeholder 2">
            <a:extLst>
              <a:ext uri="{FF2B5EF4-FFF2-40B4-BE49-F238E27FC236}">
                <a16:creationId xmlns:a16="http://schemas.microsoft.com/office/drawing/2014/main" id="{82346599-97BC-3749-CED0-9F632962AA10}"/>
              </a:ext>
            </a:extLst>
          </p:cNvPr>
          <p:cNvSpPr>
            <a:spLocks noGrp="1"/>
          </p:cNvSpPr>
          <p:nvPr>
            <p:ph type="sldNum" sz="quarter" idx="14"/>
          </p:nvPr>
        </p:nvSpPr>
        <p:spPr/>
        <p:txBody>
          <a:bodyPr/>
          <a:lstStyle/>
          <a:p>
            <a:pPr>
              <a:defRPr/>
            </a:pPr>
            <a:fld id="{67C231C0-2961-4B86-A90C-C690FA4D3DEB}" type="slidenum">
              <a:rPr lang="en-US" smtClean="0"/>
              <a:pPr>
                <a:defRPr/>
              </a:pPr>
              <a:t>15</a:t>
            </a:fld>
            <a:endParaRPr lang="en-US" dirty="0"/>
          </a:p>
        </p:txBody>
      </p:sp>
    </p:spTree>
    <p:extLst>
      <p:ext uri="{BB962C8B-B14F-4D97-AF65-F5344CB8AC3E}">
        <p14:creationId xmlns:p14="http://schemas.microsoft.com/office/powerpoint/2010/main" val="329146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Activities </a:t>
            </a:r>
            <a:r>
              <a:rPr lang="en-US" dirty="0">
                <a:solidFill>
                  <a:schemeClr val="bg1"/>
                </a:solidFill>
              </a:rPr>
              <a:t>FAQs</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pPr marL="0" indent="0">
              <a:buNone/>
            </a:pPr>
            <a:r>
              <a:rPr lang="en-US" b="1" i="1" dirty="0"/>
              <a:t>What are the eligible activities that can be funded through this grant?</a:t>
            </a:r>
          </a:p>
          <a:p>
            <a:pPr marL="0" indent="0">
              <a:spcBef>
                <a:spcPts val="600"/>
              </a:spcBef>
              <a:spcAft>
                <a:spcPts val="900"/>
              </a:spcAft>
              <a:buNone/>
            </a:pPr>
            <a:r>
              <a:rPr lang="en-US" dirty="0"/>
              <a:t>The activities proposed in your project plan must be eligible legal assistance activities, as defined in the NOFO. Your project must include at least one service among categories a. through e. on pages 21–22 of the NOFO. </a:t>
            </a:r>
          </a:p>
          <a:p>
            <a:pPr marL="0" indent="0">
              <a:buNone/>
            </a:pPr>
            <a:r>
              <a:rPr lang="en-US" b="1" i="1" dirty="0"/>
              <a:t>Does our city need to enact right to counsel to be eligible for this grant? </a:t>
            </a:r>
          </a:p>
          <a:p>
            <a:pPr marL="0" indent="0">
              <a:spcBef>
                <a:spcPts val="600"/>
              </a:spcBef>
              <a:spcAft>
                <a:spcPts val="900"/>
              </a:spcAft>
              <a:buNone/>
            </a:pPr>
            <a:r>
              <a:rPr lang="en-US" dirty="0"/>
              <a:t>No, the grant does not require right to counsel to be codified by a city or any government. </a:t>
            </a:r>
            <a:endParaRPr lang="en-US" i="1" dirty="0"/>
          </a:p>
          <a:p>
            <a:pPr marL="0" indent="0">
              <a:buNone/>
            </a:pPr>
            <a:r>
              <a:rPr lang="en-US" b="1" i="1" dirty="0"/>
              <a:t>Can we use this grant to fund ongoing activities, or only new activities? </a:t>
            </a:r>
          </a:p>
          <a:p>
            <a:pPr marL="0" indent="0">
              <a:spcBef>
                <a:spcPts val="600"/>
              </a:spcBef>
              <a:spcAft>
                <a:spcPts val="900"/>
              </a:spcAft>
              <a:buNone/>
            </a:pPr>
            <a:r>
              <a:rPr lang="en-US" dirty="0"/>
              <a:t>Legal assistance activities may be new or ongoing.</a:t>
            </a:r>
          </a:p>
        </p:txBody>
      </p:sp>
      <p:sp>
        <p:nvSpPr>
          <p:cNvPr id="3" name="Slide Number Placeholder 2">
            <a:extLst>
              <a:ext uri="{FF2B5EF4-FFF2-40B4-BE49-F238E27FC236}">
                <a16:creationId xmlns:a16="http://schemas.microsoft.com/office/drawing/2014/main" id="{EE83D429-5993-2BAD-ECCA-CE6EE17953D7}"/>
              </a:ext>
            </a:extLst>
          </p:cNvPr>
          <p:cNvSpPr>
            <a:spLocks noGrp="1"/>
          </p:cNvSpPr>
          <p:nvPr>
            <p:ph type="sldNum" sz="quarter" idx="14"/>
          </p:nvPr>
        </p:nvSpPr>
        <p:spPr/>
        <p:txBody>
          <a:bodyPr/>
          <a:lstStyle/>
          <a:p>
            <a:pPr>
              <a:defRPr/>
            </a:pPr>
            <a:fld id="{67C231C0-2961-4B86-A90C-C690FA4D3DEB}" type="slidenum">
              <a:rPr lang="en-US" smtClean="0"/>
              <a:pPr>
                <a:defRPr/>
              </a:pPr>
              <a:t>16</a:t>
            </a:fld>
            <a:endParaRPr lang="en-US" dirty="0"/>
          </a:p>
        </p:txBody>
      </p:sp>
    </p:spTree>
    <p:extLst>
      <p:ext uri="{BB962C8B-B14F-4D97-AF65-F5344CB8AC3E}">
        <p14:creationId xmlns:p14="http://schemas.microsoft.com/office/powerpoint/2010/main" val="225578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a:xfrm>
            <a:off x="419723" y="665672"/>
            <a:ext cx="8422825" cy="534094"/>
          </a:xfrm>
        </p:spPr>
        <p:txBody>
          <a:bodyPr/>
          <a:lstStyle/>
          <a:p>
            <a:r>
              <a:rPr lang="en-US" dirty="0"/>
              <a:t>Chances of Success/Renewal Funding </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a:xfrm>
            <a:off x="419724" y="1935537"/>
            <a:ext cx="10995036" cy="3943086"/>
          </a:xfrm>
        </p:spPr>
        <p:txBody>
          <a:bodyPr/>
          <a:lstStyle/>
          <a:p>
            <a:pPr marL="0" indent="0">
              <a:spcAft>
                <a:spcPts val="0"/>
              </a:spcAft>
              <a:buNone/>
            </a:pPr>
            <a:r>
              <a:rPr lang="en-US" b="1" i="1" dirty="0"/>
              <a:t>Can I schedule a meeting with HUD staff to get feedback on my application?</a:t>
            </a:r>
            <a:r>
              <a:rPr lang="en-US" i="1" dirty="0"/>
              <a:t> </a:t>
            </a:r>
          </a:p>
          <a:p>
            <a:pPr marL="0" indent="0">
              <a:spcBef>
                <a:spcPts val="600"/>
              </a:spcBef>
              <a:spcAft>
                <a:spcPts val="900"/>
              </a:spcAft>
              <a:buNone/>
            </a:pPr>
            <a:r>
              <a:rPr lang="en-US" sz="1800" dirty="0"/>
              <a:t>No, we are unable to hold individual meetings with applicants, as to ensure that all prospective applicants have access to the same information during the application period. However, we will respond to any questions submitted in writing.</a:t>
            </a:r>
            <a:endParaRPr lang="en-US" b="1" i="1" dirty="0"/>
          </a:p>
          <a:p>
            <a:pPr marL="0" indent="0">
              <a:spcAft>
                <a:spcPts val="0"/>
              </a:spcAft>
              <a:buNone/>
            </a:pPr>
            <a:r>
              <a:rPr lang="en-US" b="1" i="1" dirty="0"/>
              <a:t>I heard about an organization that is going to apply. What are their chances of success? </a:t>
            </a:r>
          </a:p>
          <a:p>
            <a:pPr marL="0" indent="0">
              <a:spcBef>
                <a:spcPts val="600"/>
              </a:spcBef>
              <a:spcAft>
                <a:spcPts val="900"/>
              </a:spcAft>
              <a:buNone/>
            </a:pPr>
            <a:r>
              <a:rPr lang="en-US" sz="1800" dirty="0"/>
              <a:t>This is a competitive grant. Under the HUD Reform Act, we cannot disclose information about any application. </a:t>
            </a:r>
            <a:endParaRPr lang="en-US" i="1" dirty="0"/>
          </a:p>
          <a:p>
            <a:pPr marL="0" indent="0">
              <a:spcAft>
                <a:spcPts val="0"/>
              </a:spcAft>
              <a:buNone/>
            </a:pPr>
            <a:r>
              <a:rPr lang="en-US" b="1" i="1" dirty="0"/>
              <a:t>Is renewal funding available through this NOFO?</a:t>
            </a:r>
          </a:p>
          <a:p>
            <a:pPr marL="0" indent="0">
              <a:spcBef>
                <a:spcPts val="600"/>
              </a:spcBef>
              <a:spcAft>
                <a:spcPts val="900"/>
              </a:spcAft>
              <a:buNone/>
            </a:pPr>
            <a:r>
              <a:rPr lang="en-US" sz="1800" dirty="0"/>
              <a:t>Non-competitive renewal funding is not available. This is a competitive grant with a 2-year period of performance. Grantees or subrecipients that received FY 2021 or 2022 EPGP funding need to reapply to this NOFO to be considered for an FY 2023 or 2024 award.</a:t>
            </a:r>
          </a:p>
        </p:txBody>
      </p:sp>
      <p:sp>
        <p:nvSpPr>
          <p:cNvPr id="3" name="Slide Number Placeholder 2">
            <a:extLst>
              <a:ext uri="{FF2B5EF4-FFF2-40B4-BE49-F238E27FC236}">
                <a16:creationId xmlns:a16="http://schemas.microsoft.com/office/drawing/2014/main" id="{AF89A952-F25E-5813-7A35-58ACDD745F5F}"/>
              </a:ext>
            </a:extLst>
          </p:cNvPr>
          <p:cNvSpPr>
            <a:spLocks noGrp="1"/>
          </p:cNvSpPr>
          <p:nvPr>
            <p:ph type="sldNum" sz="quarter" idx="14"/>
          </p:nvPr>
        </p:nvSpPr>
        <p:spPr/>
        <p:txBody>
          <a:bodyPr/>
          <a:lstStyle/>
          <a:p>
            <a:pPr>
              <a:defRPr/>
            </a:pPr>
            <a:fld id="{67C231C0-2961-4B86-A90C-C690FA4D3DEB}" type="slidenum">
              <a:rPr lang="en-US" smtClean="0"/>
              <a:pPr>
                <a:defRPr/>
              </a:pPr>
              <a:t>17</a:t>
            </a:fld>
            <a:endParaRPr lang="en-US" dirty="0"/>
          </a:p>
        </p:txBody>
      </p:sp>
    </p:spTree>
    <p:extLst>
      <p:ext uri="{BB962C8B-B14F-4D97-AF65-F5344CB8AC3E}">
        <p14:creationId xmlns:p14="http://schemas.microsoft.com/office/powerpoint/2010/main" val="54477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a:xfrm>
            <a:off x="419723" y="665672"/>
            <a:ext cx="8241955" cy="534094"/>
          </a:xfrm>
        </p:spPr>
        <p:txBody>
          <a:bodyPr/>
          <a:lstStyle/>
          <a:p>
            <a:r>
              <a:rPr lang="en-US" dirty="0"/>
              <a:t>Technical Corrections to the NOFO</a:t>
            </a:r>
            <a:endParaRPr lang="en-US" strike="sngStrike" dirty="0">
              <a:solidFill>
                <a:srgbClr val="FF0000"/>
              </a:solidFill>
            </a:endParaRP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a:xfrm>
            <a:off x="419724" y="1803984"/>
            <a:ext cx="10857875" cy="4151541"/>
          </a:xfrm>
        </p:spPr>
        <p:txBody>
          <a:bodyPr/>
          <a:lstStyle/>
          <a:p>
            <a:pPr marL="0" marR="0" indent="0">
              <a:spcBef>
                <a:spcPts val="0"/>
              </a:spcBef>
              <a:spcAft>
                <a:spcPts val="0"/>
              </a:spcAft>
              <a:buNone/>
            </a:pPr>
            <a:r>
              <a:rPr lang="en-US" sz="1800" i="1" dirty="0">
                <a:effectLst/>
              </a:rPr>
              <a:t>Page 7, footnote 3:</a:t>
            </a:r>
            <a:endParaRPr lang="en-US" sz="1800" dirty="0">
              <a:effectLst/>
            </a:endParaRPr>
          </a:p>
          <a:p>
            <a:pPr marL="0" marR="0" indent="0">
              <a:spcBef>
                <a:spcPts val="0"/>
              </a:spcBef>
              <a:spcAft>
                <a:spcPts val="0"/>
              </a:spcAft>
              <a:buNone/>
            </a:pPr>
            <a:r>
              <a:rPr lang="en-US" sz="1800" dirty="0">
                <a:effectLst/>
              </a:rPr>
              <a:t>3 E.g., Legal Services Corporation </a:t>
            </a:r>
            <a:r>
              <a:rPr lang="en-US" sz="1800" strike="sngStrike" dirty="0">
                <a:solidFill>
                  <a:srgbClr val="B30000"/>
                </a:solidFill>
                <a:effectLst/>
              </a:rPr>
              <a:t>funds do not allow</a:t>
            </a:r>
            <a:r>
              <a:rPr lang="en-US" sz="1800" dirty="0">
                <a:solidFill>
                  <a:srgbClr val="005999"/>
                </a:solidFill>
                <a:effectLst/>
              </a:rPr>
              <a:t> restricts some services like</a:t>
            </a:r>
            <a:r>
              <a:rPr lang="en-US" sz="1800" dirty="0">
                <a:solidFill>
                  <a:srgbClr val="0070C0"/>
                </a:solidFill>
                <a:effectLst/>
              </a:rPr>
              <a:t> </a:t>
            </a:r>
            <a:r>
              <a:rPr lang="en-US" sz="1800" dirty="0">
                <a:effectLst/>
              </a:rPr>
              <a:t>class action </a:t>
            </a:r>
            <a:r>
              <a:rPr lang="en-US" sz="1800" dirty="0">
                <a:solidFill>
                  <a:srgbClr val="005999"/>
                </a:solidFill>
                <a:effectLst/>
              </a:rPr>
              <a:t>law</a:t>
            </a:r>
            <a:r>
              <a:rPr lang="en-US" sz="1800" dirty="0">
                <a:effectLst/>
              </a:rPr>
              <a:t>suits or </a:t>
            </a:r>
            <a:r>
              <a:rPr lang="en-US" sz="1800" strike="sngStrike" dirty="0">
                <a:solidFill>
                  <a:srgbClr val="B30000"/>
                </a:solidFill>
                <a:effectLst/>
              </a:rPr>
              <a:t>serving people without citizenship documentation</a:t>
            </a:r>
            <a:r>
              <a:rPr lang="en-US" sz="1800" dirty="0">
                <a:solidFill>
                  <a:srgbClr val="005999"/>
                </a:solidFill>
                <a:effectLst/>
              </a:rPr>
              <a:t> representing non-citizens who do not meet an eligibility exception</a:t>
            </a:r>
            <a:r>
              <a:rPr lang="en-US" sz="1800" dirty="0">
                <a:effectLst/>
              </a:rPr>
              <a:t>.</a:t>
            </a:r>
          </a:p>
          <a:p>
            <a:pPr marL="0" marR="0" indent="0">
              <a:spcBef>
                <a:spcPts val="0"/>
              </a:spcBef>
              <a:spcAft>
                <a:spcPts val="0"/>
              </a:spcAft>
              <a:buNone/>
            </a:pPr>
            <a:r>
              <a:rPr lang="en-US" sz="1800" dirty="0">
                <a:effectLst/>
              </a:rPr>
              <a:t> </a:t>
            </a:r>
          </a:p>
          <a:p>
            <a:pPr marL="0" marR="0" indent="0">
              <a:spcBef>
                <a:spcPts val="0"/>
              </a:spcBef>
              <a:spcAft>
                <a:spcPts val="0"/>
              </a:spcAft>
              <a:buNone/>
            </a:pPr>
            <a:r>
              <a:rPr lang="en-US" sz="1800" i="1" dirty="0">
                <a:effectLst/>
              </a:rPr>
              <a:t>Page 39:</a:t>
            </a:r>
            <a:endParaRPr lang="en-US" sz="1800" dirty="0">
              <a:effectLst/>
            </a:endParaRPr>
          </a:p>
          <a:p>
            <a:pPr marL="0" marR="0" indent="0">
              <a:spcBef>
                <a:spcPts val="0"/>
              </a:spcBef>
              <a:spcAft>
                <a:spcPts val="0"/>
              </a:spcAft>
              <a:buNone/>
            </a:pPr>
            <a:r>
              <a:rPr lang="en-US" sz="1800" b="1" dirty="0">
                <a:solidFill>
                  <a:srgbClr val="000000"/>
                </a:solidFill>
                <a:effectLst/>
              </a:rPr>
              <a:t>2.a. Logic Model </a:t>
            </a:r>
            <a:r>
              <a:rPr lang="en-US" sz="1800" b="1" i="1" dirty="0">
                <a:solidFill>
                  <a:srgbClr val="000000"/>
                </a:solidFill>
                <a:effectLst/>
              </a:rPr>
              <a:t>(30 points max.) </a:t>
            </a:r>
            <a:endParaRPr lang="en-US" sz="1800" dirty="0">
              <a:solidFill>
                <a:srgbClr val="000000"/>
              </a:solidFill>
              <a:effectLst/>
            </a:endParaRPr>
          </a:p>
          <a:p>
            <a:pPr marL="0" marR="0" indent="0">
              <a:spcBef>
                <a:spcPts val="0"/>
              </a:spcBef>
              <a:spcAft>
                <a:spcPts val="0"/>
              </a:spcAft>
              <a:buNone/>
            </a:pPr>
            <a:r>
              <a:rPr lang="en-US" sz="1800" dirty="0">
                <a:effectLst/>
              </a:rPr>
              <a:t>A logic model is a conceptual framework that explains the links among project elements to show sound project design. Project elements should be clear, meaningful, measurable, and realistic. While there are many versions of logic models</a:t>
            </a:r>
            <a:r>
              <a:rPr lang="en-US" sz="1800" strike="sngStrike" dirty="0">
                <a:solidFill>
                  <a:srgbClr val="B30000"/>
                </a:solidFill>
                <a:effectLst/>
              </a:rPr>
              <a:t> (see link to resources for creating your logic model in Section VIII.3.)</a:t>
            </a:r>
            <a:r>
              <a:rPr lang="en-US" sz="1800" dirty="0">
                <a:effectLst/>
              </a:rPr>
              <a:t>, you must address the following project elements:</a:t>
            </a:r>
          </a:p>
        </p:txBody>
      </p:sp>
      <p:sp>
        <p:nvSpPr>
          <p:cNvPr id="3" name="Slide Number Placeholder 2">
            <a:extLst>
              <a:ext uri="{FF2B5EF4-FFF2-40B4-BE49-F238E27FC236}">
                <a16:creationId xmlns:a16="http://schemas.microsoft.com/office/drawing/2014/main" id="{EF4020C3-17CF-A1B5-5447-883F22F62473}"/>
              </a:ext>
            </a:extLst>
          </p:cNvPr>
          <p:cNvSpPr>
            <a:spLocks noGrp="1"/>
          </p:cNvSpPr>
          <p:nvPr>
            <p:ph type="sldNum" sz="quarter" idx="14"/>
          </p:nvPr>
        </p:nvSpPr>
        <p:spPr/>
        <p:txBody>
          <a:bodyPr/>
          <a:lstStyle/>
          <a:p>
            <a:pPr>
              <a:defRPr/>
            </a:pPr>
            <a:fld id="{67C231C0-2961-4B86-A90C-C690FA4D3DEB}" type="slidenum">
              <a:rPr lang="en-US" smtClean="0"/>
              <a:pPr>
                <a:defRPr/>
              </a:pPr>
              <a:t>18</a:t>
            </a:fld>
            <a:endParaRPr lang="en-US" dirty="0"/>
          </a:p>
        </p:txBody>
      </p:sp>
    </p:spTree>
    <p:extLst>
      <p:ext uri="{BB962C8B-B14F-4D97-AF65-F5344CB8AC3E}">
        <p14:creationId xmlns:p14="http://schemas.microsoft.com/office/powerpoint/2010/main" val="169473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60C7-A7B7-CA4A-B5A7-5B228A5C5FBA}"/>
              </a:ext>
            </a:extLst>
          </p:cNvPr>
          <p:cNvSpPr>
            <a:spLocks noGrp="1"/>
          </p:cNvSpPr>
          <p:nvPr>
            <p:ph type="title"/>
          </p:nvPr>
        </p:nvSpPr>
        <p:spPr>
          <a:xfrm>
            <a:off x="786875" y="2068343"/>
            <a:ext cx="10160524" cy="725657"/>
          </a:xfrm>
          <a:prstGeom prst="rect">
            <a:avLst/>
          </a:prstGeom>
        </p:spPr>
        <p:txBody>
          <a:bodyPr>
            <a:normAutofit/>
          </a:bodyPr>
          <a:lstStyle/>
          <a:p>
            <a:pPr lvl="0"/>
            <a:r>
              <a:rPr lang="en-US" b="1" dirty="0"/>
              <a:t>Questions?</a:t>
            </a:r>
            <a:endParaRPr lang="en-US" sz="3600" i="1" dirty="0"/>
          </a:p>
        </p:txBody>
      </p:sp>
      <p:sp>
        <p:nvSpPr>
          <p:cNvPr id="8" name="Text Placeholder 7">
            <a:extLst>
              <a:ext uri="{FF2B5EF4-FFF2-40B4-BE49-F238E27FC236}">
                <a16:creationId xmlns:a16="http://schemas.microsoft.com/office/drawing/2014/main" id="{B5BE4287-D5DB-C1C6-6B45-7A50C6865BCF}"/>
              </a:ext>
            </a:extLst>
          </p:cNvPr>
          <p:cNvSpPr>
            <a:spLocks noGrp="1"/>
          </p:cNvSpPr>
          <p:nvPr>
            <p:ph type="body" sz="quarter" idx="12"/>
          </p:nvPr>
        </p:nvSpPr>
        <p:spPr>
          <a:xfrm>
            <a:off x="793821" y="2870200"/>
            <a:ext cx="9194242" cy="2776974"/>
          </a:xfrm>
        </p:spPr>
        <p:txBody>
          <a:bodyPr/>
          <a:lstStyle/>
          <a:p>
            <a:pPr marL="0" indent="0">
              <a:spcBef>
                <a:spcPts val="0"/>
              </a:spcBef>
              <a:spcAft>
                <a:spcPts val="900"/>
              </a:spcAft>
              <a:buNone/>
            </a:pPr>
            <a:r>
              <a:rPr lang="en-US" sz="2800" b="1" dirty="0"/>
              <a:t>Please contact:</a:t>
            </a:r>
            <a:endParaRPr lang="en-US" sz="3600" b="1" dirty="0"/>
          </a:p>
          <a:p>
            <a:pPr marL="0" indent="0">
              <a:spcBef>
                <a:spcPts val="0"/>
              </a:spcBef>
              <a:spcAft>
                <a:spcPts val="900"/>
              </a:spcAft>
              <a:buNone/>
            </a:pPr>
            <a:r>
              <a:rPr lang="en-US" dirty="0" err="1"/>
              <a:t>D’Andre</a:t>
            </a:r>
            <a:r>
              <a:rPr lang="en-US" dirty="0"/>
              <a:t> Chambers</a:t>
            </a:r>
            <a:br>
              <a:rPr lang="en-US" dirty="0"/>
            </a:br>
            <a:r>
              <a:rPr lang="en-US" dirty="0"/>
              <a:t>Grant Officer</a:t>
            </a:r>
            <a:br>
              <a:rPr lang="en-US" dirty="0"/>
            </a:br>
            <a:r>
              <a:rPr lang="en-US" dirty="0">
                <a:hlinkClick r:id="rId3">
                  <a:extLst>
                    <a:ext uri="{A12FA001-AC4F-418D-AE19-62706E023703}">
                      <ahyp:hlinkClr xmlns:ahyp="http://schemas.microsoft.com/office/drawing/2018/hyperlinkcolor" val="tx"/>
                    </a:ext>
                  </a:extLst>
                </a:hlinkClick>
              </a:rPr>
              <a:t>EvictionProtectionGrant@hud.gov</a:t>
            </a:r>
            <a:br>
              <a:rPr lang="en-US" i="1" dirty="0"/>
            </a:br>
            <a:br>
              <a:rPr lang="en-US" dirty="0"/>
            </a:br>
            <a:r>
              <a:rPr lang="en-US" dirty="0"/>
              <a:t>Randall Sisco</a:t>
            </a:r>
            <a:br>
              <a:rPr lang="en-US" dirty="0"/>
            </a:br>
            <a:r>
              <a:rPr lang="en-US" dirty="0"/>
              <a:t>Grant Officer</a:t>
            </a:r>
            <a:br>
              <a:rPr lang="en-US" dirty="0"/>
            </a:br>
            <a:r>
              <a:rPr lang="en-US" dirty="0">
                <a:hlinkClick r:id="rId3">
                  <a:extLst>
                    <a:ext uri="{A12FA001-AC4F-418D-AE19-62706E023703}">
                      <ahyp:hlinkClr xmlns:ahyp="http://schemas.microsoft.com/office/drawing/2018/hyperlinkcolor" val="tx"/>
                    </a:ext>
                  </a:extLst>
                </a:hlinkClick>
              </a:rPr>
              <a:t>EvictionProtectionGrant@hud.gov</a:t>
            </a:r>
            <a:endParaRPr lang="en-US" dirty="0"/>
          </a:p>
          <a:p>
            <a:pPr marL="0" marR="0" indent="0">
              <a:spcBef>
                <a:spcPts val="0"/>
              </a:spcBef>
              <a:spcAft>
                <a:spcPts val="900"/>
              </a:spcAft>
              <a:buNone/>
            </a:pPr>
            <a:r>
              <a:rPr lang="en-US" sz="2800" b="1" dirty="0"/>
              <a:t>Please visit:</a:t>
            </a:r>
            <a:endParaRPr lang="en-US" b="1" dirty="0"/>
          </a:p>
          <a:p>
            <a:pPr lvl="0">
              <a:spcBef>
                <a:spcPts val="0"/>
              </a:spcBef>
              <a:spcAft>
                <a:spcPts val="0"/>
              </a:spcAft>
              <a:buClr>
                <a:srgbClr val="156082"/>
              </a:buClr>
              <a:buSzPts val="1100"/>
              <a:buFont typeface="Symbol" panose="05050102010706020507" pitchFamily="18" charset="2"/>
              <a:buChar char=""/>
            </a:pPr>
            <a:r>
              <a:rPr lang="en-US" b="1" u="sng" dirty="0">
                <a:hlinkClick r:id="rId4">
                  <a:extLst>
                    <a:ext uri="{A12FA001-AC4F-418D-AE19-62706E023703}">
                      <ahyp:hlinkClr xmlns:ahyp="http://schemas.microsoft.com/office/drawing/2018/hyperlinkcolor" val="tx"/>
                    </a:ext>
                  </a:extLst>
                </a:hlinkClick>
              </a:rPr>
              <a:t>Eviction Protection Grant Program</a:t>
            </a:r>
            <a:endParaRPr lang="en-US" dirty="0"/>
          </a:p>
          <a:p>
            <a:pPr lvl="0">
              <a:spcBef>
                <a:spcPts val="0"/>
              </a:spcBef>
              <a:spcAft>
                <a:spcPts val="0"/>
              </a:spcAft>
              <a:buClr>
                <a:srgbClr val="156082"/>
              </a:buClr>
              <a:buSzPts val="1100"/>
              <a:buFont typeface="Symbol" panose="05050102010706020507" pitchFamily="18" charset="2"/>
              <a:buChar char=""/>
            </a:pPr>
            <a:r>
              <a:rPr lang="en-US" b="1" u="sng" dirty="0">
                <a:hlinkClick r:id="rId5">
                  <a:extLst>
                    <a:ext uri="{A12FA001-AC4F-418D-AE19-62706E023703}">
                      <ahyp:hlinkClr xmlns:ahyp="http://schemas.microsoft.com/office/drawing/2018/hyperlinkcolor" val="tx"/>
                    </a:ext>
                  </a:extLst>
                </a:hlinkClick>
              </a:rPr>
              <a:t>HUD Funding Opportunities</a:t>
            </a:r>
            <a:endParaRPr lang="en-US" dirty="0"/>
          </a:p>
          <a:p>
            <a:pPr lvl="0">
              <a:spcBef>
                <a:spcPts val="0"/>
              </a:spcBef>
              <a:spcAft>
                <a:spcPts val="800"/>
              </a:spcAft>
              <a:buClr>
                <a:srgbClr val="156082"/>
              </a:buClr>
              <a:buSzPts val="1100"/>
              <a:buFont typeface="Symbol" panose="05050102010706020507" pitchFamily="18" charset="2"/>
              <a:buChar char=""/>
            </a:pPr>
            <a:r>
              <a:rPr lang="en-US" b="1" u="sng" dirty="0">
                <a:hlinkClick r:id="rId6">
                  <a:extLst>
                    <a:ext uri="{A12FA001-AC4F-418D-AE19-62706E023703}">
                      <ahyp:hlinkClr xmlns:ahyp="http://schemas.microsoft.com/office/drawing/2018/hyperlinkcolor" val="tx"/>
                    </a:ext>
                  </a:extLst>
                </a:hlinkClick>
              </a:rPr>
              <a:t>Grants.gov</a:t>
            </a:r>
            <a:endParaRPr lang="en-US" dirty="0"/>
          </a:p>
        </p:txBody>
      </p:sp>
      <p:sp>
        <p:nvSpPr>
          <p:cNvPr id="6" name="Slide Number Placeholder 5">
            <a:extLst>
              <a:ext uri="{FF2B5EF4-FFF2-40B4-BE49-F238E27FC236}">
                <a16:creationId xmlns:a16="http://schemas.microsoft.com/office/drawing/2014/main" id="{E32B7676-95E0-E549-2F14-80D8396FD44B}"/>
              </a:ext>
            </a:extLst>
          </p:cNvPr>
          <p:cNvSpPr>
            <a:spLocks noGrp="1"/>
          </p:cNvSpPr>
          <p:nvPr>
            <p:ph type="sldNum" sz="quarter" idx="11"/>
          </p:nvPr>
        </p:nvSpPr>
        <p:spPr>
          <a:xfrm>
            <a:off x="9258300" y="6435047"/>
            <a:ext cx="2844800" cy="365125"/>
          </a:xfrm>
        </p:spPr>
        <p:txBody>
          <a:bodyPr/>
          <a:lstStyle/>
          <a:p>
            <a:pPr>
              <a:defRPr/>
            </a:pPr>
            <a:fld id="{B7951556-F054-4318-9235-7AED1DC97DE5}" type="slidenum">
              <a:rPr lang="en-US" smtClean="0"/>
              <a:pPr>
                <a:defRPr/>
              </a:pPr>
              <a:t>19</a:t>
            </a:fld>
            <a:endParaRPr lang="en-US" dirty="0"/>
          </a:p>
        </p:txBody>
      </p:sp>
    </p:spTree>
    <p:extLst>
      <p:ext uri="{BB962C8B-B14F-4D97-AF65-F5344CB8AC3E}">
        <p14:creationId xmlns:p14="http://schemas.microsoft.com/office/powerpoint/2010/main" val="385901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Eviction Protection Grant Program</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800" dirty="0"/>
              <a:t>The </a:t>
            </a:r>
            <a:r>
              <a:rPr lang="en-US" sz="2800" dirty="0">
                <a:hlinkClick r:id="rId3"/>
              </a:rPr>
              <a:t>Eviction Protection Grant Program</a:t>
            </a:r>
            <a:r>
              <a:rPr lang="en-US" sz="2800" dirty="0"/>
              <a:t> (EPGP) is a competitive legal assistance grant. </a:t>
            </a:r>
          </a:p>
          <a:p>
            <a:pPr lvl="1"/>
            <a:r>
              <a:rPr lang="en-US" sz="2600" dirty="0"/>
              <a:t>The grant funds experienced legal service providers to provide no cost </a:t>
            </a:r>
            <a:r>
              <a:rPr lang="en-US" sz="2600" b="1" dirty="0"/>
              <a:t>legal assistance</a:t>
            </a:r>
            <a:r>
              <a:rPr lang="en-US" sz="2600" dirty="0"/>
              <a:t> to low-income tenants at risk of or subject to eviction. </a:t>
            </a:r>
          </a:p>
          <a:p>
            <a:pPr lvl="1"/>
            <a:r>
              <a:rPr lang="en-US" sz="2600" dirty="0"/>
              <a:t>Grantees also </a:t>
            </a:r>
            <a:r>
              <a:rPr lang="en-US" sz="2600" dirty="0">
                <a:solidFill>
                  <a:srgbClr val="0563C1"/>
                </a:solidFill>
                <a:effectLst/>
                <a:hlinkClick r:id="rId4"/>
              </a:rPr>
              <a:t>collect and submit data</a:t>
            </a:r>
            <a:r>
              <a:rPr lang="en-US" sz="2600" dirty="0">
                <a:effectLst/>
              </a:rPr>
              <a:t> on services provided and associated outcomes</a:t>
            </a:r>
            <a:r>
              <a:rPr lang="en-US" sz="2600" dirty="0"/>
              <a:t>.</a:t>
            </a:r>
          </a:p>
        </p:txBody>
      </p:sp>
      <p:sp>
        <p:nvSpPr>
          <p:cNvPr id="3" name="Slide Number Placeholder 2">
            <a:extLst>
              <a:ext uri="{FF2B5EF4-FFF2-40B4-BE49-F238E27FC236}">
                <a16:creationId xmlns:a16="http://schemas.microsoft.com/office/drawing/2014/main" id="{61AD2F4A-F25C-E0B7-D2FB-71C0B5ACD1DF}"/>
              </a:ext>
            </a:extLst>
          </p:cNvPr>
          <p:cNvSpPr>
            <a:spLocks noGrp="1"/>
          </p:cNvSpPr>
          <p:nvPr>
            <p:ph type="sldNum" sz="quarter" idx="14"/>
          </p:nvPr>
        </p:nvSpPr>
        <p:spPr>
          <a:xfrm>
            <a:off x="9318260" y="6375797"/>
            <a:ext cx="2844800" cy="331932"/>
          </a:xfrm>
        </p:spPr>
        <p:txBody>
          <a:bodyPr/>
          <a:lstStyle/>
          <a:p>
            <a:pPr>
              <a:defRPr/>
            </a:pPr>
            <a:fld id="{67C231C0-2961-4B86-A90C-C690FA4D3DEB}" type="slidenum">
              <a:rPr lang="en-US" smtClean="0"/>
              <a:pPr>
                <a:defRPr/>
              </a:pPr>
              <a:t>2</a:t>
            </a:fld>
            <a:endParaRPr lang="en-US" dirty="0"/>
          </a:p>
        </p:txBody>
      </p:sp>
    </p:spTree>
    <p:extLst>
      <p:ext uri="{BB962C8B-B14F-4D97-AF65-F5344CB8AC3E}">
        <p14:creationId xmlns:p14="http://schemas.microsoft.com/office/powerpoint/2010/main" val="222458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Program Goals</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pPr marL="0" marR="0">
              <a:lnSpc>
                <a:spcPct val="107000"/>
              </a:lnSpc>
              <a:spcBef>
                <a:spcPts val="0"/>
              </a:spcBef>
              <a:spcAft>
                <a:spcPts val="800"/>
              </a:spcAft>
            </a:pPr>
            <a:r>
              <a:rPr lang="en-US" sz="2800" dirty="0">
                <a:effectLst/>
              </a:rPr>
              <a:t>The goal of the Eviction Protection Grant Program is to increase housing stability for low-income tenants through:</a:t>
            </a:r>
            <a:endParaRPr lang="en-US" sz="4000" dirty="0">
              <a:effectLst/>
            </a:endParaRPr>
          </a:p>
          <a:p>
            <a:pPr marL="800100" lvl="1" indent="-457200">
              <a:lnSpc>
                <a:spcPct val="107000"/>
              </a:lnSpc>
              <a:spcBef>
                <a:spcPts val="0"/>
              </a:spcBef>
              <a:spcAft>
                <a:spcPts val="0"/>
              </a:spcAft>
              <a:buFontTx/>
              <a:buChar char="-"/>
            </a:pPr>
            <a:r>
              <a:rPr lang="en-US" sz="2600" i="1" dirty="0">
                <a:effectLst/>
              </a:rPr>
              <a:t>Prevention</a:t>
            </a:r>
          </a:p>
          <a:p>
            <a:pPr marL="800100" lvl="1" indent="-457200">
              <a:lnSpc>
                <a:spcPct val="107000"/>
              </a:lnSpc>
              <a:spcBef>
                <a:spcPts val="0"/>
              </a:spcBef>
              <a:spcAft>
                <a:spcPts val="0"/>
              </a:spcAft>
              <a:buFontTx/>
              <a:buChar char="-"/>
            </a:pPr>
            <a:r>
              <a:rPr lang="en-US" sz="2600" i="1" dirty="0">
                <a:effectLst/>
              </a:rPr>
              <a:t>Justice</a:t>
            </a:r>
            <a:endParaRPr lang="en-US" sz="2600" i="1" dirty="0"/>
          </a:p>
          <a:p>
            <a:pPr marL="800100" lvl="1" indent="-457200">
              <a:lnSpc>
                <a:spcPct val="107000"/>
              </a:lnSpc>
              <a:spcBef>
                <a:spcPts val="0"/>
              </a:spcBef>
              <a:spcAft>
                <a:spcPts val="0"/>
              </a:spcAft>
              <a:buFontTx/>
              <a:buChar char="-"/>
            </a:pPr>
            <a:r>
              <a:rPr lang="en-US" sz="2600" i="1" dirty="0">
                <a:effectLst/>
              </a:rPr>
              <a:t>Diversion</a:t>
            </a:r>
            <a:endParaRPr lang="en-US" sz="2600" i="1" dirty="0"/>
          </a:p>
          <a:p>
            <a:pPr marL="800100" lvl="1" indent="-457200">
              <a:lnSpc>
                <a:spcPct val="107000"/>
              </a:lnSpc>
              <a:spcBef>
                <a:spcPts val="0"/>
              </a:spcBef>
              <a:spcAft>
                <a:spcPts val="0"/>
              </a:spcAft>
              <a:buFontTx/>
              <a:buChar char="-"/>
            </a:pPr>
            <a:r>
              <a:rPr lang="en-US" sz="2600" i="1" dirty="0">
                <a:effectLst/>
              </a:rPr>
              <a:t>Relief</a:t>
            </a:r>
            <a:endParaRPr lang="en-US" dirty="0"/>
          </a:p>
        </p:txBody>
      </p:sp>
      <p:sp>
        <p:nvSpPr>
          <p:cNvPr id="3" name="Slide Number Placeholder 2">
            <a:extLst>
              <a:ext uri="{FF2B5EF4-FFF2-40B4-BE49-F238E27FC236}">
                <a16:creationId xmlns:a16="http://schemas.microsoft.com/office/drawing/2014/main" id="{5BDE71FE-B609-7384-B686-77124B604E59}"/>
              </a:ext>
            </a:extLst>
          </p:cNvPr>
          <p:cNvSpPr>
            <a:spLocks noGrp="1"/>
          </p:cNvSpPr>
          <p:nvPr>
            <p:ph type="sldNum" sz="quarter" idx="14"/>
          </p:nvPr>
        </p:nvSpPr>
        <p:spPr>
          <a:xfrm>
            <a:off x="9318260" y="6375797"/>
            <a:ext cx="2844800" cy="331932"/>
          </a:xfrm>
        </p:spPr>
        <p:txBody>
          <a:bodyPr/>
          <a:lstStyle/>
          <a:p>
            <a:pPr>
              <a:defRPr/>
            </a:pPr>
            <a:fld id="{67C231C0-2961-4B86-A90C-C690FA4D3DEB}" type="slidenum">
              <a:rPr lang="en-US" smtClean="0"/>
              <a:pPr>
                <a:defRPr/>
              </a:pPr>
              <a:t>3</a:t>
            </a:fld>
            <a:endParaRPr lang="en-US" dirty="0"/>
          </a:p>
        </p:txBody>
      </p:sp>
    </p:spTree>
    <p:extLst>
      <p:ext uri="{BB962C8B-B14F-4D97-AF65-F5344CB8AC3E}">
        <p14:creationId xmlns:p14="http://schemas.microsoft.com/office/powerpoint/2010/main" val="401365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Notice of Funding Opportunity</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800" b="1" dirty="0"/>
              <a:t>$40 million </a:t>
            </a:r>
            <a:r>
              <a:rPr lang="en-US" sz="2800" dirty="0"/>
              <a:t>in FY 2023/2024 grant funds are now available!</a:t>
            </a:r>
          </a:p>
          <a:p>
            <a:pPr lvl="1"/>
            <a:r>
              <a:rPr lang="en-US" sz="2400" dirty="0"/>
              <a:t>PD&amp;R is anticipating making approximately 25 awards of $500,000 to $2.5 million each</a:t>
            </a:r>
          </a:p>
          <a:p>
            <a:pPr lvl="1"/>
            <a:r>
              <a:rPr lang="en-US" sz="2400" dirty="0"/>
              <a:t>Open to current grantees and subrecipients, and new applicants</a:t>
            </a:r>
          </a:p>
          <a:p>
            <a:pPr lvl="1"/>
            <a:r>
              <a:rPr lang="en-US" sz="2400" dirty="0"/>
              <a:t>Application deadline is </a:t>
            </a:r>
            <a:r>
              <a:rPr lang="en-US" sz="2400" b="1" dirty="0"/>
              <a:t>August 20, 2024</a:t>
            </a:r>
          </a:p>
          <a:p>
            <a:r>
              <a:rPr lang="en-US" sz="2800" b="1" dirty="0"/>
              <a:t>Please read the NOFO </a:t>
            </a:r>
            <a:r>
              <a:rPr lang="en-US" sz="2800" dirty="0"/>
              <a:t>for definitive, detailed instructions. </a:t>
            </a:r>
          </a:p>
        </p:txBody>
      </p:sp>
      <p:sp>
        <p:nvSpPr>
          <p:cNvPr id="3" name="Slide Number Placeholder 2">
            <a:extLst>
              <a:ext uri="{FF2B5EF4-FFF2-40B4-BE49-F238E27FC236}">
                <a16:creationId xmlns:a16="http://schemas.microsoft.com/office/drawing/2014/main" id="{B2821526-606D-D32F-8082-7E0AC8D3850E}"/>
              </a:ext>
            </a:extLst>
          </p:cNvPr>
          <p:cNvSpPr>
            <a:spLocks noGrp="1"/>
          </p:cNvSpPr>
          <p:nvPr>
            <p:ph type="sldNum" sz="quarter" idx="14"/>
          </p:nvPr>
        </p:nvSpPr>
        <p:spPr>
          <a:xfrm>
            <a:off x="9318260" y="6375797"/>
            <a:ext cx="2844800" cy="331932"/>
          </a:xfrm>
        </p:spPr>
        <p:txBody>
          <a:bodyPr/>
          <a:lstStyle/>
          <a:p>
            <a:pPr>
              <a:defRPr/>
            </a:pPr>
            <a:fld id="{67C231C0-2961-4B86-A90C-C690FA4D3DEB}" type="slidenum">
              <a:rPr lang="en-US" smtClean="0"/>
              <a:pPr>
                <a:defRPr/>
              </a:pPr>
              <a:t>4</a:t>
            </a:fld>
            <a:endParaRPr lang="en-US" dirty="0"/>
          </a:p>
        </p:txBody>
      </p:sp>
    </p:spTree>
    <p:extLst>
      <p:ext uri="{BB962C8B-B14F-4D97-AF65-F5344CB8AC3E}">
        <p14:creationId xmlns:p14="http://schemas.microsoft.com/office/powerpoint/2010/main" val="18682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Applicants</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600" dirty="0"/>
              <a:t>Non-profit or governmental entities, such as: </a:t>
            </a:r>
          </a:p>
          <a:p>
            <a:pPr lvl="1"/>
            <a:r>
              <a:rPr lang="en-US" sz="2000" dirty="0"/>
              <a:t>Legal aid organizations</a:t>
            </a:r>
          </a:p>
          <a:p>
            <a:pPr lvl="1"/>
            <a:r>
              <a:rPr lang="en-US" sz="2000" dirty="0"/>
              <a:t>Bar associations </a:t>
            </a:r>
          </a:p>
          <a:p>
            <a:pPr lvl="1"/>
            <a:r>
              <a:rPr lang="en-US" sz="2000" dirty="0"/>
              <a:t>Legal clinics </a:t>
            </a:r>
          </a:p>
          <a:p>
            <a:pPr lvl="1"/>
            <a:r>
              <a:rPr lang="en-US" sz="2000" dirty="0"/>
              <a:t>Private nonprofit or state institutions of higher education </a:t>
            </a:r>
          </a:p>
          <a:p>
            <a:pPr lvl="1"/>
            <a:r>
              <a:rPr lang="en-US" sz="2000" dirty="0"/>
              <a:t>Housing counseling or other social service organizations providing legal assistance </a:t>
            </a:r>
          </a:p>
          <a:p>
            <a:pPr lvl="1"/>
            <a:r>
              <a:rPr lang="en-US" sz="2000" dirty="0"/>
              <a:t>Local, state, or tribal agencies or courts</a:t>
            </a:r>
          </a:p>
          <a:p>
            <a:r>
              <a:rPr lang="en-US" sz="2600" dirty="0"/>
              <a:t>Applicant must have </a:t>
            </a:r>
            <a:r>
              <a:rPr lang="en-US" sz="2600" b="1" dirty="0"/>
              <a:t>at least three years of experience </a:t>
            </a:r>
            <a:r>
              <a:rPr lang="en-US" sz="2600" dirty="0"/>
              <a:t>providing legal assistance to low-income individuals.</a:t>
            </a:r>
          </a:p>
        </p:txBody>
      </p:sp>
      <p:sp>
        <p:nvSpPr>
          <p:cNvPr id="3" name="Slide Number Placeholder 2">
            <a:extLst>
              <a:ext uri="{FF2B5EF4-FFF2-40B4-BE49-F238E27FC236}">
                <a16:creationId xmlns:a16="http://schemas.microsoft.com/office/drawing/2014/main" id="{0AAC046F-F36E-8B47-68BA-29B1405C1CAF}"/>
              </a:ext>
            </a:extLst>
          </p:cNvPr>
          <p:cNvSpPr>
            <a:spLocks noGrp="1"/>
          </p:cNvSpPr>
          <p:nvPr>
            <p:ph type="sldNum" sz="quarter" idx="14"/>
          </p:nvPr>
        </p:nvSpPr>
        <p:spPr/>
        <p:txBody>
          <a:bodyPr/>
          <a:lstStyle/>
          <a:p>
            <a:pPr>
              <a:defRPr/>
            </a:pPr>
            <a:fld id="{67C231C0-2961-4B86-A90C-C690FA4D3DEB}" type="slidenum">
              <a:rPr lang="en-US" smtClean="0"/>
              <a:pPr>
                <a:defRPr/>
              </a:pPr>
              <a:t>5</a:t>
            </a:fld>
            <a:endParaRPr lang="en-US" dirty="0"/>
          </a:p>
        </p:txBody>
      </p:sp>
    </p:spTree>
    <p:extLst>
      <p:ext uri="{BB962C8B-B14F-4D97-AF65-F5344CB8AC3E}">
        <p14:creationId xmlns:p14="http://schemas.microsoft.com/office/powerpoint/2010/main" val="3107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Activities</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dirty="0"/>
              <a:t>EPGP funds eligible legal assistance activities, such as: </a:t>
            </a:r>
          </a:p>
          <a:p>
            <a:pPr lvl="1">
              <a:buClr>
                <a:srgbClr val="005999"/>
              </a:buClr>
              <a:buFont typeface="+mj-lt"/>
              <a:buAutoNum type="alphaLcPeriod"/>
            </a:pPr>
            <a:r>
              <a:rPr lang="en-US" b="1" dirty="0"/>
              <a:t>Legal representation</a:t>
            </a:r>
          </a:p>
          <a:p>
            <a:pPr lvl="1">
              <a:buClr>
                <a:srgbClr val="005999"/>
              </a:buClr>
              <a:buFont typeface="+mj-lt"/>
              <a:buAutoNum type="alphaLcPeriod"/>
            </a:pPr>
            <a:r>
              <a:rPr lang="en-US" b="1" dirty="0"/>
              <a:t>Limited representation and legal advice </a:t>
            </a:r>
          </a:p>
          <a:p>
            <a:pPr lvl="1">
              <a:buClr>
                <a:srgbClr val="005999"/>
              </a:buClr>
              <a:buFont typeface="+mj-lt"/>
              <a:buAutoNum type="alphaLcPeriod"/>
            </a:pPr>
            <a:r>
              <a:rPr lang="en-US" b="1" dirty="0"/>
              <a:t>Legal representation and advice on fair housing and civil rights matters tied to eviction</a:t>
            </a:r>
          </a:p>
          <a:p>
            <a:pPr lvl="1">
              <a:buClr>
                <a:srgbClr val="005999"/>
              </a:buClr>
              <a:buFont typeface="+mj-lt"/>
              <a:buAutoNum type="alphaLcPeriod"/>
            </a:pPr>
            <a:r>
              <a:rPr lang="en-US" b="1" dirty="0"/>
              <a:t>Assist tenants with advocating for their interests outside the courtroom to avoid eviction through alternative dispute resolution</a:t>
            </a:r>
          </a:p>
          <a:p>
            <a:pPr lvl="1">
              <a:buClr>
                <a:srgbClr val="005999"/>
              </a:buClr>
              <a:buFont typeface="+mj-lt"/>
              <a:buAutoNum type="alphaLcPeriod"/>
            </a:pPr>
            <a:r>
              <a:rPr lang="en-US" b="1" dirty="0"/>
              <a:t>Post-eviction housing stability services like sealing eviction records</a:t>
            </a:r>
          </a:p>
          <a:p>
            <a:pPr lvl="1">
              <a:buClr>
                <a:srgbClr val="005999"/>
              </a:buClr>
              <a:buFont typeface="+mj-lt"/>
              <a:buAutoNum type="alphaLcPeriod"/>
            </a:pPr>
            <a:r>
              <a:rPr lang="en-US" dirty="0"/>
              <a:t>Court navigation services like a help desk</a:t>
            </a:r>
          </a:p>
          <a:p>
            <a:pPr lvl="1">
              <a:buClr>
                <a:srgbClr val="005999"/>
              </a:buClr>
              <a:buFont typeface="+mj-lt"/>
              <a:buAutoNum type="alphaLcPeriod"/>
            </a:pPr>
            <a:r>
              <a:rPr lang="en-US" dirty="0"/>
              <a:t>Stabilizing referrals or services like assistance applying for public benefits</a:t>
            </a:r>
          </a:p>
          <a:p>
            <a:pPr lvl="1">
              <a:buClr>
                <a:srgbClr val="005999"/>
              </a:buClr>
              <a:buFont typeface="+mj-lt"/>
              <a:buAutoNum type="alphaLcPeriod"/>
            </a:pPr>
            <a:r>
              <a:rPr lang="en-US" dirty="0"/>
              <a:t>Tenant education and outreach</a:t>
            </a:r>
          </a:p>
          <a:p>
            <a:pPr lvl="1">
              <a:buClr>
                <a:srgbClr val="005999"/>
              </a:buClr>
              <a:buFont typeface="+mj-lt"/>
              <a:buAutoNum type="alphaLcPeriod"/>
            </a:pPr>
            <a:r>
              <a:rPr lang="en-US" dirty="0"/>
              <a:t>Collaboration or work to advance eviction prevention and protection tools or programs</a:t>
            </a:r>
            <a:endParaRPr lang="en-US" sz="2800" dirty="0"/>
          </a:p>
        </p:txBody>
      </p:sp>
      <p:sp>
        <p:nvSpPr>
          <p:cNvPr id="3" name="Slide Number Placeholder 2">
            <a:extLst>
              <a:ext uri="{FF2B5EF4-FFF2-40B4-BE49-F238E27FC236}">
                <a16:creationId xmlns:a16="http://schemas.microsoft.com/office/drawing/2014/main" id="{F81BA4AD-F2C9-ED2F-8156-FD550B46529C}"/>
              </a:ext>
            </a:extLst>
          </p:cNvPr>
          <p:cNvSpPr>
            <a:spLocks noGrp="1"/>
          </p:cNvSpPr>
          <p:nvPr>
            <p:ph type="sldNum" sz="quarter" idx="14"/>
          </p:nvPr>
        </p:nvSpPr>
        <p:spPr/>
        <p:txBody>
          <a:bodyPr/>
          <a:lstStyle/>
          <a:p>
            <a:pPr>
              <a:defRPr/>
            </a:pPr>
            <a:fld id="{67C231C0-2961-4B86-A90C-C690FA4D3DEB}" type="slidenum">
              <a:rPr lang="en-US" smtClean="0"/>
              <a:pPr>
                <a:defRPr/>
              </a:pPr>
              <a:t>6</a:t>
            </a:fld>
            <a:endParaRPr lang="en-US" dirty="0"/>
          </a:p>
        </p:txBody>
      </p:sp>
    </p:spTree>
    <p:extLst>
      <p:ext uri="{BB962C8B-B14F-4D97-AF65-F5344CB8AC3E}">
        <p14:creationId xmlns:p14="http://schemas.microsoft.com/office/powerpoint/2010/main" val="234026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Eligible Beneficiaries</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dirty="0"/>
              <a:t>EPGP funds may only be used for activities targeted to benefit:</a:t>
            </a:r>
          </a:p>
          <a:p>
            <a:pPr lvl="1"/>
            <a:r>
              <a:rPr lang="en-US" dirty="0"/>
              <a:t>“tenants” who are </a:t>
            </a:r>
          </a:p>
          <a:p>
            <a:pPr lvl="1"/>
            <a:r>
              <a:rPr lang="en-US" dirty="0"/>
              <a:t>“low income” and </a:t>
            </a:r>
          </a:p>
          <a:p>
            <a:pPr lvl="1"/>
            <a:r>
              <a:rPr lang="en-US" dirty="0"/>
              <a:t>“at risk of eviction” or “subject to eviction” </a:t>
            </a:r>
          </a:p>
          <a:p>
            <a:r>
              <a:rPr lang="en-US" dirty="0"/>
              <a:t>EPGP Policy Guidance on determining beneficiary eligibility is available at </a:t>
            </a:r>
            <a:r>
              <a:rPr lang="en-US" dirty="0">
                <a:hlinkClick r:id="rId3"/>
              </a:rPr>
              <a:t>https://www.huduser.gov/portal/eviction-protection-grant.html#resources</a:t>
            </a:r>
            <a:r>
              <a:rPr lang="en-US" dirty="0"/>
              <a:t> </a:t>
            </a:r>
          </a:p>
        </p:txBody>
      </p:sp>
      <p:sp>
        <p:nvSpPr>
          <p:cNvPr id="3" name="Slide Number Placeholder 2">
            <a:extLst>
              <a:ext uri="{FF2B5EF4-FFF2-40B4-BE49-F238E27FC236}">
                <a16:creationId xmlns:a16="http://schemas.microsoft.com/office/drawing/2014/main" id="{746E3061-6826-F74F-EF71-BFA142566178}"/>
              </a:ext>
            </a:extLst>
          </p:cNvPr>
          <p:cNvSpPr>
            <a:spLocks noGrp="1"/>
          </p:cNvSpPr>
          <p:nvPr>
            <p:ph type="sldNum" sz="quarter" idx="14"/>
          </p:nvPr>
        </p:nvSpPr>
        <p:spPr/>
        <p:txBody>
          <a:bodyPr/>
          <a:lstStyle/>
          <a:p>
            <a:pPr>
              <a:defRPr/>
            </a:pPr>
            <a:fld id="{67C231C0-2961-4B86-A90C-C690FA4D3DEB}" type="slidenum">
              <a:rPr lang="en-US" smtClean="0"/>
              <a:pPr>
                <a:defRPr/>
              </a:pPr>
              <a:t>7</a:t>
            </a:fld>
            <a:endParaRPr lang="en-US" dirty="0"/>
          </a:p>
        </p:txBody>
      </p:sp>
    </p:spTree>
    <p:extLst>
      <p:ext uri="{BB962C8B-B14F-4D97-AF65-F5344CB8AC3E}">
        <p14:creationId xmlns:p14="http://schemas.microsoft.com/office/powerpoint/2010/main" val="385051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How Many, How Much, How Long?</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800" dirty="0"/>
              <a:t>Approximately 25 awards expected</a:t>
            </a:r>
          </a:p>
          <a:p>
            <a:r>
              <a:rPr lang="en-US" sz="2800" dirty="0"/>
              <a:t>Award amounts:</a:t>
            </a:r>
          </a:p>
          <a:p>
            <a:pPr lvl="1"/>
            <a:r>
              <a:rPr lang="en-US" sz="2600" i="1" dirty="0"/>
              <a:t>Minimum:</a:t>
            </a:r>
            <a:r>
              <a:rPr lang="en-US" sz="2600" dirty="0"/>
              <a:t> $500,000</a:t>
            </a:r>
          </a:p>
          <a:p>
            <a:pPr lvl="1"/>
            <a:r>
              <a:rPr lang="en-US" sz="2600" i="1" dirty="0"/>
              <a:t>Maximum:</a:t>
            </a:r>
            <a:r>
              <a:rPr lang="en-US" sz="2600" dirty="0"/>
              <a:t> $2.5 million </a:t>
            </a:r>
          </a:p>
          <a:p>
            <a:r>
              <a:rPr lang="en-US" sz="2800" dirty="0"/>
              <a:t>Cost sharing or matching is not required </a:t>
            </a:r>
          </a:p>
          <a:p>
            <a:r>
              <a:rPr lang="en-US" sz="2800" dirty="0"/>
              <a:t>EPGP has a 2-year period of performance</a:t>
            </a:r>
          </a:p>
        </p:txBody>
      </p:sp>
      <p:sp>
        <p:nvSpPr>
          <p:cNvPr id="3" name="Slide Number Placeholder 2">
            <a:extLst>
              <a:ext uri="{FF2B5EF4-FFF2-40B4-BE49-F238E27FC236}">
                <a16:creationId xmlns:a16="http://schemas.microsoft.com/office/drawing/2014/main" id="{BCDA34EA-C86E-202A-3394-1E73243C90FD}"/>
              </a:ext>
            </a:extLst>
          </p:cNvPr>
          <p:cNvSpPr>
            <a:spLocks noGrp="1"/>
          </p:cNvSpPr>
          <p:nvPr>
            <p:ph type="sldNum" sz="quarter" idx="14"/>
          </p:nvPr>
        </p:nvSpPr>
        <p:spPr/>
        <p:txBody>
          <a:bodyPr/>
          <a:lstStyle/>
          <a:p>
            <a:pPr>
              <a:defRPr/>
            </a:pPr>
            <a:fld id="{67C231C0-2961-4B86-A90C-C690FA4D3DEB}" type="slidenum">
              <a:rPr lang="en-US" smtClean="0"/>
              <a:pPr>
                <a:defRPr/>
              </a:pPr>
              <a:t>8</a:t>
            </a:fld>
            <a:endParaRPr lang="en-US" dirty="0"/>
          </a:p>
        </p:txBody>
      </p:sp>
    </p:spTree>
    <p:extLst>
      <p:ext uri="{BB962C8B-B14F-4D97-AF65-F5344CB8AC3E}">
        <p14:creationId xmlns:p14="http://schemas.microsoft.com/office/powerpoint/2010/main" val="136498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DB003-843E-294A-82A9-A9C160F047A7}"/>
              </a:ext>
            </a:extLst>
          </p:cNvPr>
          <p:cNvSpPr>
            <a:spLocks noGrp="1"/>
          </p:cNvSpPr>
          <p:nvPr>
            <p:ph type="title"/>
          </p:nvPr>
        </p:nvSpPr>
        <p:spPr/>
        <p:txBody>
          <a:bodyPr/>
          <a:lstStyle/>
          <a:p>
            <a:r>
              <a:rPr lang="en-US" dirty="0"/>
              <a:t>Application Package</a:t>
            </a:r>
          </a:p>
        </p:txBody>
      </p:sp>
      <p:sp>
        <p:nvSpPr>
          <p:cNvPr id="5" name="Text Placeholder 4">
            <a:extLst>
              <a:ext uri="{FF2B5EF4-FFF2-40B4-BE49-F238E27FC236}">
                <a16:creationId xmlns:a16="http://schemas.microsoft.com/office/drawing/2014/main" id="{E8F60AB1-96E3-8041-980F-340F16D7A3D6}"/>
              </a:ext>
            </a:extLst>
          </p:cNvPr>
          <p:cNvSpPr>
            <a:spLocks noGrp="1"/>
          </p:cNvSpPr>
          <p:nvPr>
            <p:ph type="body" sz="quarter" idx="10"/>
          </p:nvPr>
        </p:nvSpPr>
        <p:spPr/>
        <p:txBody>
          <a:bodyPr/>
          <a:lstStyle/>
          <a:p>
            <a:r>
              <a:rPr lang="en-US" sz="2800" dirty="0"/>
              <a:t>Review Section IV of the NOFO to ensure your application package contains all required forms and content.</a:t>
            </a:r>
          </a:p>
          <a:p>
            <a:r>
              <a:rPr lang="en-US" sz="2800" dirty="0"/>
              <a:t>In addition to required forms, be sure to include:</a:t>
            </a:r>
          </a:p>
          <a:p>
            <a:pPr lvl="1"/>
            <a:r>
              <a:rPr lang="en-US" sz="2200" dirty="0"/>
              <a:t>Project Summary (1 page)</a:t>
            </a:r>
          </a:p>
          <a:p>
            <a:pPr lvl="1"/>
            <a:r>
              <a:rPr lang="en-US" sz="2200" dirty="0"/>
              <a:t>Narrative Response to Rating Factors (no more than 25 pages)</a:t>
            </a:r>
          </a:p>
          <a:p>
            <a:pPr lvl="1"/>
            <a:r>
              <a:rPr lang="en-US" sz="2200" dirty="0"/>
              <a:t>Required Supporting Materials</a:t>
            </a:r>
          </a:p>
          <a:p>
            <a:r>
              <a:rPr lang="en-US" sz="2800" dirty="0"/>
              <a:t>HUD has provided several </a:t>
            </a:r>
            <a:r>
              <a:rPr lang="en-US" sz="2800" dirty="0">
                <a:hlinkClick r:id="rId3"/>
              </a:rPr>
              <a:t>optional templates</a:t>
            </a:r>
            <a:r>
              <a:rPr lang="en-US" sz="2800" dirty="0"/>
              <a:t> to assist you in preparing your application package.					</a:t>
            </a:r>
            <a:endParaRPr lang="en-US" dirty="0"/>
          </a:p>
        </p:txBody>
      </p:sp>
      <p:sp>
        <p:nvSpPr>
          <p:cNvPr id="3" name="Slide Number Placeholder 2">
            <a:extLst>
              <a:ext uri="{FF2B5EF4-FFF2-40B4-BE49-F238E27FC236}">
                <a16:creationId xmlns:a16="http://schemas.microsoft.com/office/drawing/2014/main" id="{F56FDCED-AF3F-A61C-45B0-B23AC28CF241}"/>
              </a:ext>
            </a:extLst>
          </p:cNvPr>
          <p:cNvSpPr>
            <a:spLocks noGrp="1"/>
          </p:cNvSpPr>
          <p:nvPr>
            <p:ph type="sldNum" sz="quarter" idx="14"/>
          </p:nvPr>
        </p:nvSpPr>
        <p:spPr/>
        <p:txBody>
          <a:bodyPr/>
          <a:lstStyle/>
          <a:p>
            <a:pPr>
              <a:defRPr/>
            </a:pPr>
            <a:fld id="{67C231C0-2961-4B86-A90C-C690FA4D3DEB}" type="slidenum">
              <a:rPr lang="en-US" smtClean="0"/>
              <a:pPr>
                <a:defRPr/>
              </a:pPr>
              <a:t>9</a:t>
            </a:fld>
            <a:endParaRPr lang="en-US" dirty="0"/>
          </a:p>
        </p:txBody>
      </p:sp>
    </p:spTree>
    <p:extLst>
      <p:ext uri="{BB962C8B-B14F-4D97-AF65-F5344CB8AC3E}">
        <p14:creationId xmlns:p14="http://schemas.microsoft.com/office/powerpoint/2010/main" val="800171319"/>
      </p:ext>
    </p:extLst>
  </p:cSld>
  <p:clrMapOvr>
    <a:masterClrMapping/>
  </p:clrMapOvr>
</p:sld>
</file>

<file path=ppt/theme/theme1.xml><?xml version="1.0" encoding="utf-8"?>
<a:theme xmlns:a="http://schemas.openxmlformats.org/drawingml/2006/main" name="Office Theme">
  <a:themeElements>
    <a:clrScheme name="HUD">
      <a:dk1>
        <a:srgbClr val="042665"/>
      </a:dk1>
      <a:lt1>
        <a:sysClr val="window" lastClr="FFFFFF"/>
      </a:lt1>
      <a:dk2>
        <a:srgbClr val="074388"/>
      </a:dk2>
      <a:lt2>
        <a:srgbClr val="FFFFFE"/>
      </a:lt2>
      <a:accent1>
        <a:srgbClr val="3D3D3D"/>
      </a:accent1>
      <a:accent2>
        <a:srgbClr val="A4A4A4"/>
      </a:accent2>
      <a:accent3>
        <a:srgbClr val="FFFFFF"/>
      </a:accent3>
      <a:accent4>
        <a:srgbClr val="FFFFFF"/>
      </a:accent4>
      <a:accent5>
        <a:srgbClr val="FFFFFF"/>
      </a:accent5>
      <a:accent6>
        <a:srgbClr val="FFFFFF"/>
      </a:accent6>
      <a:hlink>
        <a:srgbClr val="0E3769"/>
      </a:hlink>
      <a:folHlink>
        <a:srgbClr val="A4A4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UDII-062 HUD PPT Template Refresh (jhk) 5.3" id="{F498A52D-4B62-3343-9998-ACEE0C3CD469}" vid="{C6ECAD50-B239-9D41-9C0B-BA51479B2B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7d81ec-e92a-45b9-8444-b652d9602e60">
      <UserInfo>
        <DisplayName>Chambers, D'andre D</DisplayName>
        <AccountId>21</AccountId>
        <AccountType/>
      </UserInfo>
      <UserInfo>
        <DisplayName>Watson, Nicole E</DisplayName>
        <AccountId>14</AccountId>
        <AccountType/>
      </UserInfo>
      <UserInfo>
        <DisplayName>Klein, Joshua T</DisplayName>
        <AccountId>30</AccountId>
        <AccountType/>
      </UserInfo>
    </SharedWithUsers>
    <lcf76f155ced4ddcb4097134ff3c332f xmlns="6f460c9a-e810-45d0-9d4d-18d04f212cd4">
      <Terms xmlns="http://schemas.microsoft.com/office/infopath/2007/PartnerControls"/>
    </lcf76f155ced4ddcb4097134ff3c332f>
    <TaxCatchAll xmlns="d67d81ec-e92a-45b9-8444-b652d9602e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E0A566DD8E584187CFDE5B649B2CF6" ma:contentTypeVersion="27" ma:contentTypeDescription="Create a new document." ma:contentTypeScope="" ma:versionID="f19199e60d6acad6ab942b16511b20ac">
  <xsd:schema xmlns:xsd="http://www.w3.org/2001/XMLSchema" xmlns:xs="http://www.w3.org/2001/XMLSchema" xmlns:p="http://schemas.microsoft.com/office/2006/metadata/properties" xmlns:ns2="6f460c9a-e810-45d0-9d4d-18d04f212cd4" xmlns:ns3="d67d81ec-e92a-45b9-8444-b652d9602e60" targetNamespace="http://schemas.microsoft.com/office/2006/metadata/properties" ma:root="true" ma:fieldsID="6976822e3c363e4995094ef2271bdf23" ns2:_="" ns3:_="">
    <xsd:import namespace="6f460c9a-e810-45d0-9d4d-18d04f212cd4"/>
    <xsd:import namespace="d67d81ec-e92a-45b9-8444-b652d9602e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60c9a-e810-45d0-9d4d-18d04f212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140600-615c-4c0b-a444-b29b635938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7d81ec-e92a-45b9-8444-b652d9602e6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067941-5aef-4a43-b06c-4a26b7b17792}" ma:internalName="TaxCatchAll" ma:showField="CatchAllData" ma:web="d67d81ec-e92a-45b9-8444-b652d9602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CBA9A-C2D5-494F-A741-C683A7F2D229}">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d67d81ec-e92a-45b9-8444-b652d9602e60"/>
    <ds:schemaRef ds:uri="6f460c9a-e810-45d0-9d4d-18d04f212cd4"/>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D53E918-1247-465A-8C0A-D7AD32112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460c9a-e810-45d0-9d4d-18d04f212cd4"/>
    <ds:schemaRef ds:uri="d67d81ec-e92a-45b9-8444-b652d9602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D5ECB4-55B5-4008-BB6B-276D900EEF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PD&amp;R PowerPoint template_November 22, 2021</Template>
  <TotalTime>0</TotalTime>
  <Words>5023</Words>
  <Application>Microsoft Office PowerPoint</Application>
  <PresentationFormat>Widescreen</PresentationFormat>
  <Paragraphs>316</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Noto Sans Light</vt:lpstr>
      <vt:lpstr>Calibri</vt:lpstr>
      <vt:lpstr>Noto Sans Med</vt:lpstr>
      <vt:lpstr>Courier New</vt:lpstr>
      <vt:lpstr>Noto Sans</vt:lpstr>
      <vt:lpstr>Lucida Grande</vt:lpstr>
      <vt:lpstr>Symbol</vt:lpstr>
      <vt:lpstr>Noto Sans SemBd</vt:lpstr>
      <vt:lpstr>Arial</vt:lpstr>
      <vt:lpstr>Office Theme</vt:lpstr>
      <vt:lpstr>HUD Eviction Protection Grant Program</vt:lpstr>
      <vt:lpstr>Eviction Protection Grant Program</vt:lpstr>
      <vt:lpstr>Program Goals</vt:lpstr>
      <vt:lpstr>Notice of Funding Opportunity</vt:lpstr>
      <vt:lpstr>Eligible Applicants</vt:lpstr>
      <vt:lpstr>Eligible Activities</vt:lpstr>
      <vt:lpstr>Eligible Beneficiaries</vt:lpstr>
      <vt:lpstr>How Many, How Much, How Long?</vt:lpstr>
      <vt:lpstr>Application Package</vt:lpstr>
      <vt:lpstr>Rating Factors</vt:lpstr>
      <vt:lpstr>Application Tips</vt:lpstr>
      <vt:lpstr>Frequently Asked Questions</vt:lpstr>
      <vt:lpstr>References FAQs</vt:lpstr>
      <vt:lpstr>Eligible Applicants FAQs</vt:lpstr>
      <vt:lpstr>Eligible Applicants FAQs continued</vt:lpstr>
      <vt:lpstr>Eligible Activities FAQs</vt:lpstr>
      <vt:lpstr>Chances of Success/Renewal Funding </vt:lpstr>
      <vt:lpstr>Technical Corrections to the NOFO</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 Eviction Protection Grant Program</dc:title>
  <dc:subject>Eviction Protection Grant Program</dc:subject>
  <dc:creator/>
  <cp:keywords>Eviction Protection Grant Program; EPGP; Notice of Funding Opportunity; NOFO; FR-6800-N-79; U.S. Department of Housing and Urban Development; HUD; Office of Policy Development and Research; PD&amp;R</cp:keywords>
  <dc:description/>
  <cp:lastModifiedBy/>
  <cp:revision>1</cp:revision>
  <dcterms:created xsi:type="dcterms:W3CDTF">2022-05-09T16:57:05Z</dcterms:created>
  <dcterms:modified xsi:type="dcterms:W3CDTF">2024-07-22T17:36:08Z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0x0101003F7B936115B44E4EBE9110561C240801</vt:lpwstr>
  </property>
</Properties>
</file>