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24"/>
  </p:notesMasterIdLst>
  <p:sldIdLst>
    <p:sldId id="256" r:id="rId5"/>
    <p:sldId id="286" r:id="rId6"/>
    <p:sldId id="272" r:id="rId7"/>
    <p:sldId id="257" r:id="rId8"/>
    <p:sldId id="287" r:id="rId9"/>
    <p:sldId id="288" r:id="rId10"/>
    <p:sldId id="285" r:id="rId11"/>
    <p:sldId id="275" r:id="rId12"/>
    <p:sldId id="277" r:id="rId13"/>
    <p:sldId id="276" r:id="rId14"/>
    <p:sldId id="278" r:id="rId15"/>
    <p:sldId id="283" r:id="rId16"/>
    <p:sldId id="281" r:id="rId17"/>
    <p:sldId id="282" r:id="rId18"/>
    <p:sldId id="279" r:id="rId19"/>
    <p:sldId id="261" r:id="rId20"/>
    <p:sldId id="271" r:id="rId21"/>
    <p:sldId id="260" r:id="rId22"/>
    <p:sldId id="284" r:id="rId2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607E3A-8656-1E92-F072-2DDCEC9BDC09}" name="Milligan, Maria L" initials="MM" userId="S::Maria.L.Milligan@hud.gov::9d72ea19-43ef-4bec-b0e0-61b5c7d8bd09" providerId="AD"/>
  <p188:author id="{CC558F85-E8A0-4B92-3544-154908AF5FD2}" name="Blumenthal, Pamela M" initials="PB" userId="S::Pamela.Blumenthal@hud.gov::7f439e49-322c-4676-81e7-b274d85970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47" autoAdjust="0"/>
  </p:normalViewPr>
  <p:slideViewPr>
    <p:cSldViewPr snapToGrid="0">
      <p:cViewPr varScale="1">
        <p:scale>
          <a:sx n="47" d="100"/>
          <a:sy n="47" d="100"/>
        </p:scale>
        <p:origin x="36" y="7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58D68-AA75-4935-83B1-442868E19D0D}"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D84F6-8B8E-4C23-B277-3E8CE25FC19E}" type="slidenum">
              <a:rPr lang="en-US" smtClean="0"/>
              <a:t>‹#›</a:t>
            </a:fld>
            <a:endParaRPr lang="en-US"/>
          </a:p>
        </p:txBody>
      </p:sp>
    </p:spTree>
    <p:extLst>
      <p:ext uri="{BB962C8B-B14F-4D97-AF65-F5344CB8AC3E}">
        <p14:creationId xmlns:p14="http://schemas.microsoft.com/office/powerpoint/2010/main" val="241139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D84F6-8B8E-4C23-B277-3E8CE25FC19E}" type="slidenum">
              <a:rPr lang="en-US" smtClean="0"/>
              <a:t>9</a:t>
            </a:fld>
            <a:endParaRPr lang="en-US"/>
          </a:p>
        </p:txBody>
      </p:sp>
    </p:spTree>
    <p:extLst>
      <p:ext uri="{BB962C8B-B14F-4D97-AF65-F5344CB8AC3E}">
        <p14:creationId xmlns:p14="http://schemas.microsoft.com/office/powerpoint/2010/main" val="429833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1">
            <a:extLst>
              <a:ext uri="{FF2B5EF4-FFF2-40B4-BE49-F238E27FC236}">
                <a16:creationId xmlns:a16="http://schemas.microsoft.com/office/drawing/2014/main" id="{B791FC27-AF95-954A-B964-3F66D8202211}"/>
              </a:ext>
            </a:extLst>
          </p:cNvPr>
          <p:cNvSpPr>
            <a:spLocks noGrp="1"/>
          </p:cNvSpPr>
          <p:nvPr>
            <p:ph type="body" sz="quarter" idx="11"/>
          </p:nvPr>
        </p:nvSpPr>
        <p:spPr>
          <a:xfrm>
            <a:off x="1089286" y="4092124"/>
            <a:ext cx="5006714" cy="450735"/>
          </a:xfrm>
          <a:prstGeom prst="rect">
            <a:avLst/>
          </a:prstGeom>
        </p:spPr>
        <p:txBody>
          <a:bodyPr vert="horz"/>
          <a:lstStyle>
            <a:lvl1pPr indent="0" algn="l">
              <a:buNone/>
              <a:defRPr sz="2400" b="0" i="1" baseline="0">
                <a:solidFill>
                  <a:schemeClr val="accent1">
                    <a:lumMod val="75000"/>
                  </a:schemeClr>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indent="0" algn="ctr">
              <a:buNone/>
              <a:defRPr sz="2400" b="1">
                <a:solidFill>
                  <a:srgbClr val="FFFFFF"/>
                </a:solidFill>
                <a:latin typeface="Arial"/>
                <a:cs typeface="Arial"/>
              </a:defRPr>
            </a:lvl2pPr>
            <a:lvl3pPr indent="0" algn="ctr">
              <a:buNone/>
              <a:defRPr sz="2400" b="1">
                <a:solidFill>
                  <a:srgbClr val="FFFFFF"/>
                </a:solidFill>
                <a:latin typeface="Arial"/>
                <a:cs typeface="Arial"/>
              </a:defRPr>
            </a:lvl3pPr>
            <a:lvl4pPr indent="0" algn="ctr">
              <a:buNone/>
              <a:defRPr sz="2400" b="1">
                <a:solidFill>
                  <a:srgbClr val="FFFFFF"/>
                </a:solidFill>
                <a:latin typeface="Arial"/>
                <a:cs typeface="Arial"/>
              </a:defRPr>
            </a:lvl4pPr>
            <a:lvl5pPr indent="0" algn="ctr">
              <a:buNone/>
              <a:defRPr sz="2400" b="1">
                <a:solidFill>
                  <a:srgbClr val="FFFFFF"/>
                </a:solidFill>
                <a:latin typeface="Arial"/>
                <a:cs typeface="Arial"/>
              </a:defRPr>
            </a:lvl5pPr>
          </a:lstStyle>
          <a:p>
            <a:pPr lvl="0"/>
            <a:r>
              <a:rPr lang="en-US"/>
              <a:t>Click to edit Master text styles</a:t>
            </a:r>
          </a:p>
        </p:txBody>
      </p:sp>
      <p:sp>
        <p:nvSpPr>
          <p:cNvPr id="5" name="Text Placeholder 23">
            <a:extLst>
              <a:ext uri="{FF2B5EF4-FFF2-40B4-BE49-F238E27FC236}">
                <a16:creationId xmlns:a16="http://schemas.microsoft.com/office/drawing/2014/main" id="{4667F273-A29E-5545-99CB-8D0581119A62}"/>
              </a:ext>
            </a:extLst>
          </p:cNvPr>
          <p:cNvSpPr>
            <a:spLocks noGrp="1"/>
          </p:cNvSpPr>
          <p:nvPr>
            <p:ph type="body" sz="quarter" idx="12" hasCustomPrompt="1"/>
          </p:nvPr>
        </p:nvSpPr>
        <p:spPr>
          <a:xfrm>
            <a:off x="1484027" y="5742327"/>
            <a:ext cx="6495143" cy="871537"/>
          </a:xfrm>
          <a:prstGeom prst="rect">
            <a:avLst/>
          </a:prstGeom>
        </p:spPr>
        <p:txBody>
          <a:bodyPr vert="horz"/>
          <a:lstStyle>
            <a:lvl1pPr marL="0" indent="0" algn="l">
              <a:buFont typeface="Arial" panose="020B0604020202020204" pitchFamily="34" charset="0"/>
              <a:buNone/>
              <a:defRPr sz="1800" b="1" i="0" spc="300" baseline="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defRPr>
            </a:lvl1pPr>
            <a:lvl2pPr algn="ctr">
              <a:buNone/>
              <a:defRPr sz="1800" b="1">
                <a:solidFill>
                  <a:srgbClr val="FFFFFF"/>
                </a:solidFill>
                <a:latin typeface="Arial"/>
                <a:cs typeface="Arial"/>
              </a:defRPr>
            </a:lvl2pPr>
            <a:lvl3pPr algn="ctr">
              <a:buNone/>
              <a:defRPr sz="1800" b="1">
                <a:solidFill>
                  <a:srgbClr val="FFFFFF"/>
                </a:solidFill>
                <a:latin typeface="Arial"/>
                <a:cs typeface="Arial"/>
              </a:defRPr>
            </a:lvl3pPr>
            <a:lvl4pPr algn="ctr">
              <a:buNone/>
              <a:defRPr sz="1800" b="1">
                <a:solidFill>
                  <a:srgbClr val="FFFFFF"/>
                </a:solidFill>
                <a:latin typeface="Arial"/>
                <a:cs typeface="Arial"/>
              </a:defRPr>
            </a:lvl4pPr>
            <a:lvl5pPr algn="ctr">
              <a:buNone/>
              <a:defRPr sz="1800" b="1">
                <a:solidFill>
                  <a:srgbClr val="FFFFFF"/>
                </a:solidFill>
                <a:latin typeface="Arial"/>
                <a:cs typeface="Arial"/>
              </a:defRPr>
            </a:lvl5pPr>
          </a:lstStyle>
          <a:p>
            <a:pPr lvl="0"/>
            <a:r>
              <a:rPr lang="en-US" dirty="0"/>
              <a:t>OCTOBER 1, 2021</a:t>
            </a:r>
          </a:p>
        </p:txBody>
      </p:sp>
      <p:sp>
        <p:nvSpPr>
          <p:cNvPr id="6" name="Text Placeholder 25">
            <a:extLst>
              <a:ext uri="{FF2B5EF4-FFF2-40B4-BE49-F238E27FC236}">
                <a16:creationId xmlns:a16="http://schemas.microsoft.com/office/drawing/2014/main" id="{868C63FD-2EE0-1540-A0A7-609C88AFC056}"/>
              </a:ext>
            </a:extLst>
          </p:cNvPr>
          <p:cNvSpPr>
            <a:spLocks noGrp="1"/>
          </p:cNvSpPr>
          <p:nvPr>
            <p:ph type="body" sz="quarter" idx="13"/>
          </p:nvPr>
        </p:nvSpPr>
        <p:spPr>
          <a:xfrm>
            <a:off x="1364105" y="2388685"/>
            <a:ext cx="10363200" cy="1232461"/>
          </a:xfrm>
          <a:prstGeom prst="rect">
            <a:avLst/>
          </a:prstGeom>
          <a:effectLst/>
        </p:spPr>
        <p:txBody>
          <a:bodyPr vert="horz" anchor="ctr"/>
          <a:lstStyle>
            <a:lvl1pPr algn="l">
              <a:buNone/>
              <a:defRPr sz="4400" b="0" i="0" baseline="0">
                <a:solidFill>
                  <a:schemeClr val="accent1">
                    <a:lumMod val="75000"/>
                  </a:schemeClr>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algn="ctr">
              <a:buNone/>
              <a:defRPr sz="4000" b="1">
                <a:solidFill>
                  <a:srgbClr val="FFFFFF"/>
                </a:solidFill>
                <a:latin typeface="Arial"/>
                <a:cs typeface="Arial"/>
              </a:defRPr>
            </a:lvl2pPr>
            <a:lvl3pPr algn="ctr">
              <a:buNone/>
              <a:defRPr sz="4000" b="1">
                <a:solidFill>
                  <a:srgbClr val="FFFFFF"/>
                </a:solidFill>
                <a:latin typeface="Arial"/>
                <a:cs typeface="Arial"/>
              </a:defRPr>
            </a:lvl3pPr>
            <a:lvl4pPr algn="ctr">
              <a:buNone/>
              <a:defRPr sz="4000" b="1">
                <a:solidFill>
                  <a:srgbClr val="FFFFFF"/>
                </a:solidFill>
                <a:latin typeface="Arial"/>
                <a:cs typeface="Arial"/>
              </a:defRPr>
            </a:lvl4pPr>
            <a:lvl5pPr algn="ctr">
              <a:buNone/>
              <a:defRPr sz="4000" b="1">
                <a:solidFill>
                  <a:srgbClr val="FFFFFF"/>
                </a:solidFill>
                <a:latin typeface="Arial"/>
                <a:cs typeface="Aria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083B6277-A9C3-2240-9E30-DB65DE9D825C}"/>
              </a:ext>
            </a:extLst>
          </p:cNvPr>
          <p:cNvSpPr>
            <a:spLocks noGrp="1"/>
          </p:cNvSpPr>
          <p:nvPr>
            <p:ph type="sldNum" sz="quarter" idx="14"/>
          </p:nvPr>
        </p:nvSpPr>
        <p:spPr>
          <a:xfrm>
            <a:off x="9318260" y="6430227"/>
            <a:ext cx="2844800" cy="331932"/>
          </a:xfrm>
        </p:spPr>
        <p:txBody>
          <a:bodyPr/>
          <a:lstStyle>
            <a:lvl1pPr>
              <a:defRPr>
                <a:solidFill>
                  <a:schemeClr val="bg1"/>
                </a:solidFill>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41056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1" hasCustomPrompt="1"/>
          </p:nvPr>
        </p:nvSpPr>
        <p:spPr>
          <a:xfrm>
            <a:off x="1004339" y="4751774"/>
            <a:ext cx="10003439" cy="428393"/>
          </a:xfrm>
          <a:prstGeom prst="rect">
            <a:avLst/>
          </a:prstGeom>
        </p:spPr>
        <p:txBody>
          <a:bodyPr vert="horz"/>
          <a:lstStyle>
            <a:lvl1pPr indent="0" algn="l">
              <a:buNone/>
              <a:defRPr sz="2400" b="0" i="0" spc="300" baseline="0">
                <a:solidFill>
                  <a:schemeClr val="tx1"/>
                </a:solidFill>
                <a:effectLst/>
                <a:latin typeface="Noto Sans Med" panose="020B0502040504020204" pitchFamily="34" charset="0"/>
                <a:ea typeface="Noto Sans Med" panose="020B0502040504020204" pitchFamily="34" charset="0"/>
                <a:cs typeface="Noto Sans Med" panose="020B0502040504020204" pitchFamily="34" charset="0"/>
              </a:defRPr>
            </a:lvl1pPr>
            <a:lvl2pPr indent="0" algn="ctr">
              <a:buNone/>
              <a:defRPr sz="2400" b="1">
                <a:solidFill>
                  <a:srgbClr val="FFFFFF"/>
                </a:solidFill>
                <a:latin typeface="+mj-lt"/>
                <a:cs typeface="Arial"/>
              </a:defRPr>
            </a:lvl2pPr>
            <a:lvl3pPr indent="0" algn="ctr">
              <a:buNone/>
              <a:defRPr sz="2400" b="1">
                <a:solidFill>
                  <a:srgbClr val="FFFFFF"/>
                </a:solidFill>
                <a:latin typeface="Arial"/>
                <a:cs typeface="Arial"/>
              </a:defRPr>
            </a:lvl3pPr>
            <a:lvl4pPr indent="0" algn="ctr">
              <a:buNone/>
              <a:defRPr sz="2400" b="1">
                <a:solidFill>
                  <a:srgbClr val="FFFFFF"/>
                </a:solidFill>
                <a:latin typeface="Arial"/>
                <a:cs typeface="Arial"/>
              </a:defRPr>
            </a:lvl4pPr>
            <a:lvl5pPr indent="0" algn="ctr">
              <a:buNone/>
              <a:defRPr sz="2400" b="1">
                <a:solidFill>
                  <a:srgbClr val="FFFFFF"/>
                </a:solidFill>
                <a:latin typeface="Arial"/>
                <a:cs typeface="Arial"/>
              </a:defRPr>
            </a:lvl5pPr>
          </a:lstStyle>
          <a:p>
            <a:pPr lvl="0"/>
            <a:r>
              <a:rPr lang="en-US" dirty="0"/>
              <a:t>CLICK TO EDIT MASTER TEXT STYLES</a:t>
            </a:r>
          </a:p>
        </p:txBody>
      </p:sp>
      <p:sp>
        <p:nvSpPr>
          <p:cNvPr id="24" name="Text Placeholder 23"/>
          <p:cNvSpPr>
            <a:spLocks noGrp="1"/>
          </p:cNvSpPr>
          <p:nvPr>
            <p:ph type="body" sz="quarter" idx="12"/>
          </p:nvPr>
        </p:nvSpPr>
        <p:spPr>
          <a:xfrm>
            <a:off x="1349114" y="5284457"/>
            <a:ext cx="6180349" cy="792306"/>
          </a:xfrm>
          <a:prstGeom prst="rect">
            <a:avLst/>
          </a:prstGeom>
        </p:spPr>
        <p:txBody>
          <a:bodyPr vert="horz"/>
          <a:lstStyle>
            <a:lvl1pPr algn="l">
              <a:buNone/>
              <a:defRPr sz="1800" b="0" i="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algn="ctr">
              <a:buNone/>
              <a:defRPr sz="1800" b="1">
                <a:solidFill>
                  <a:srgbClr val="FFFFFF"/>
                </a:solidFill>
                <a:latin typeface="Arial"/>
                <a:cs typeface="Arial"/>
              </a:defRPr>
            </a:lvl2pPr>
            <a:lvl3pPr algn="ctr">
              <a:buNone/>
              <a:defRPr sz="1800" b="1">
                <a:solidFill>
                  <a:srgbClr val="FFFFFF"/>
                </a:solidFill>
                <a:latin typeface="Arial"/>
                <a:cs typeface="Arial"/>
              </a:defRPr>
            </a:lvl3pPr>
            <a:lvl4pPr algn="ctr">
              <a:buNone/>
              <a:defRPr sz="1800" b="1">
                <a:solidFill>
                  <a:srgbClr val="FFFFFF"/>
                </a:solidFill>
                <a:latin typeface="Arial"/>
                <a:cs typeface="Arial"/>
              </a:defRPr>
            </a:lvl4pPr>
            <a:lvl5pPr algn="ctr">
              <a:buNone/>
              <a:defRPr sz="1800" b="1">
                <a:solidFill>
                  <a:srgbClr val="FFFFFF"/>
                </a:solidFill>
                <a:latin typeface="Arial"/>
                <a:cs typeface="Arial"/>
              </a:defRPr>
            </a:lvl5pPr>
          </a:lstStyle>
          <a:p>
            <a:pPr lvl="0"/>
            <a:r>
              <a:rPr lang="en-US"/>
              <a:t>Click to edit Master text styles</a:t>
            </a:r>
          </a:p>
        </p:txBody>
      </p:sp>
      <p:sp>
        <p:nvSpPr>
          <p:cNvPr id="26" name="Text Placeholder 25"/>
          <p:cNvSpPr>
            <a:spLocks noGrp="1"/>
          </p:cNvSpPr>
          <p:nvPr>
            <p:ph type="body" sz="quarter" idx="13"/>
          </p:nvPr>
        </p:nvSpPr>
        <p:spPr>
          <a:xfrm>
            <a:off x="1349114" y="2297745"/>
            <a:ext cx="9853534" cy="1603732"/>
          </a:xfrm>
          <a:prstGeom prst="rect">
            <a:avLst/>
          </a:prstGeom>
          <a:effectLst/>
        </p:spPr>
        <p:txBody>
          <a:bodyPr vert="horz" anchor="ctr"/>
          <a:lstStyle>
            <a:lvl1pPr algn="l">
              <a:buNone/>
              <a:defRPr sz="4400" b="0" i="0" u="none" baseline="0">
                <a:solidFill>
                  <a:schemeClr val="accent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algn="ctr">
              <a:buNone/>
              <a:defRPr sz="4000" b="1">
                <a:solidFill>
                  <a:srgbClr val="FFFFFF"/>
                </a:solidFill>
                <a:latin typeface="Arial"/>
                <a:cs typeface="Arial"/>
              </a:defRPr>
            </a:lvl2pPr>
            <a:lvl3pPr algn="ctr">
              <a:buNone/>
              <a:defRPr sz="4000" b="1">
                <a:solidFill>
                  <a:srgbClr val="FFFFFF"/>
                </a:solidFill>
                <a:latin typeface="Arial"/>
                <a:cs typeface="Arial"/>
              </a:defRPr>
            </a:lvl3pPr>
            <a:lvl4pPr algn="ctr">
              <a:buNone/>
              <a:defRPr sz="4000" b="1">
                <a:solidFill>
                  <a:srgbClr val="FFFFFF"/>
                </a:solidFill>
                <a:latin typeface="Arial"/>
                <a:cs typeface="Arial"/>
              </a:defRPr>
            </a:lvl4pPr>
            <a:lvl5pPr algn="ctr">
              <a:buNone/>
              <a:defRPr sz="4000" b="1">
                <a:solidFill>
                  <a:srgbClr val="FFFFFF"/>
                </a:solidFill>
                <a:latin typeface="Arial"/>
                <a:cs typeface="Arial"/>
              </a:defRPr>
            </a:lvl5pPr>
          </a:lstStyle>
          <a:p>
            <a:pPr lvl="0"/>
            <a:r>
              <a:rPr lang="en-US"/>
              <a:t>Click to edit Master text styles</a:t>
            </a:r>
          </a:p>
        </p:txBody>
      </p:sp>
      <p:sp>
        <p:nvSpPr>
          <p:cNvPr id="5" name="Slide Number Placeholder 5"/>
          <p:cNvSpPr>
            <a:spLocks noGrp="1"/>
          </p:cNvSpPr>
          <p:nvPr>
            <p:ph type="sldNum" sz="quarter" idx="14"/>
          </p:nvPr>
        </p:nvSpPr>
        <p:spPr>
          <a:xfrm>
            <a:off x="9318260" y="6430227"/>
            <a:ext cx="2844800" cy="331932"/>
          </a:xfrm>
        </p:spPr>
        <p:txBody>
          <a:bodyPr/>
          <a:lstStyle>
            <a:lvl1pPr>
              <a:defRPr>
                <a:solidFill>
                  <a:schemeClr val="bg1"/>
                </a:solidFill>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298139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
        <p:nvSpPr>
          <p:cNvPr id="6" name="Text Placeholder 6"/>
          <p:cNvSpPr>
            <a:spLocks noGrp="1"/>
          </p:cNvSpPr>
          <p:nvPr>
            <p:ph type="body" sz="quarter" idx="10"/>
          </p:nvPr>
        </p:nvSpPr>
        <p:spPr>
          <a:xfrm>
            <a:off x="419724" y="1724197"/>
            <a:ext cx="9988443" cy="3882452"/>
          </a:xfrm>
          <a:prstGeom prst="rect">
            <a:avLst/>
          </a:prstGeom>
        </p:spPr>
        <p:txBody>
          <a:bodyPr vert="horz" numCol="1" anchor="t"/>
          <a:lstStyle>
            <a:lvl1pPr marL="0" indent="0">
              <a:lnSpc>
                <a:spcPct val="100000"/>
              </a:lnSpc>
              <a:spcBef>
                <a:spcPts val="900"/>
              </a:spcBef>
              <a:spcAft>
                <a:spcPts val="900"/>
              </a:spcAft>
              <a:buSzPct val="150000"/>
              <a:buFont typeface="Arial"/>
              <a:buNone/>
              <a:defRPr sz="18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1pPr>
            <a:lvl2pPr marL="685800" indent="-344488" algn="l">
              <a:spcBef>
                <a:spcPts val="900"/>
              </a:spcBef>
              <a:buSzPct val="125000"/>
              <a:buFont typeface="Lucida Grande"/>
              <a:buNone/>
              <a:tabLst/>
              <a:defRPr sz="1600" baseline="0">
                <a:solidFill>
                  <a:schemeClr val="bg1"/>
                </a:solidFill>
              </a:defRPr>
            </a:lvl2pPr>
            <a:lvl3pPr marL="968375" indent="-341313" defTabSz="511175">
              <a:spcBef>
                <a:spcPts val="900"/>
              </a:spcBef>
              <a:buSzPct val="125000"/>
              <a:buFont typeface="Courier New"/>
              <a:buNone/>
              <a:tabLst/>
              <a:defRPr sz="1400" baseline="0">
                <a:solidFill>
                  <a:schemeClr val="bg1"/>
                </a:solidFill>
              </a:defRPr>
            </a:lvl3pPr>
            <a:lvl4pPr>
              <a:buNone/>
              <a:defRPr>
                <a:solidFill>
                  <a:schemeClr val="bg1"/>
                </a:solidFill>
              </a:defRPr>
            </a:lvl4pPr>
            <a:lvl5pPr>
              <a:buSzPct val="125000"/>
              <a:buFont typeface="Courier New"/>
              <a:buNone/>
              <a:defRPr sz="1400">
                <a:solidFill>
                  <a:schemeClr val="bg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6B3BB26F-C153-4247-BDF0-1E2CE80F625A}"/>
              </a:ext>
            </a:extLst>
          </p:cNvPr>
          <p:cNvSpPr>
            <a:spLocks noGrp="1"/>
          </p:cNvSpPr>
          <p:nvPr>
            <p:ph type="sldNum" sz="quarter" idx="14"/>
          </p:nvPr>
        </p:nvSpPr>
        <p:spPr>
          <a:xfrm>
            <a:off x="9318260" y="6430227"/>
            <a:ext cx="2844800" cy="331932"/>
          </a:xfrm>
        </p:spPr>
        <p:txBody>
          <a:bodyPr/>
          <a:lstStyle>
            <a:lvl1pPr>
              <a:defRPr>
                <a:solidFill>
                  <a:schemeClr val="bg1"/>
                </a:solidFill>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1723930455"/>
      </p:ext>
    </p:extLst>
  </p:cSld>
  <p:clrMapOvr>
    <a:masterClrMapping/>
  </p:clrMapOvr>
  <p:extLst>
    <p:ext uri="{DCECCB84-F9BA-43D5-87BE-67443E8EF086}">
      <p15:sldGuideLst xmlns:p15="http://schemas.microsoft.com/office/powerpoint/2012/main">
        <p15:guide id="1" orient="horz" pos="1080">
          <p15:clr>
            <a:srgbClr val="FBAE40"/>
          </p15:clr>
        </p15:guide>
        <p15:guide id="2" pos="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9724" y="1733645"/>
            <a:ext cx="10857875" cy="4151541"/>
          </a:xfrm>
          <a:prstGeom prst="rect">
            <a:avLst/>
          </a:prstGeom>
        </p:spPr>
        <p:txBody>
          <a:bodyPr vert="horz" numCol="1" anchor="t"/>
          <a:lstStyle>
            <a:lvl1pPr>
              <a:spcBef>
                <a:spcPts val="900"/>
              </a:spcBef>
              <a:buClr>
                <a:srgbClr val="92D050"/>
              </a:buClr>
              <a:buSzPct val="150000"/>
              <a:buFont typeface="Arial"/>
              <a:buChar char="•"/>
              <a:defRPr sz="20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1pPr>
            <a:lvl2pPr marL="685800" indent="-344488" algn="l">
              <a:spcBef>
                <a:spcPts val="900"/>
              </a:spcBef>
              <a:buClr>
                <a:srgbClr val="92D050"/>
              </a:buClr>
              <a:buSzPct val="125000"/>
              <a:buFont typeface="Lucida Grande"/>
              <a:buChar char="-"/>
              <a:tabLst/>
              <a:defRPr sz="18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2pPr>
            <a:lvl3pPr marL="968375" indent="-341313" defTabSz="511175">
              <a:spcBef>
                <a:spcPts val="900"/>
              </a:spcBef>
              <a:buClr>
                <a:srgbClr val="92D050"/>
              </a:buClr>
              <a:buSzPct val="125000"/>
              <a:buFont typeface="Courier New"/>
              <a:buChar char="o"/>
              <a:tabLst/>
              <a:defRPr sz="16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3pPr>
            <a:lvl4pPr>
              <a:buNone/>
              <a:defRPr>
                <a:solidFill>
                  <a:schemeClr val="bg1"/>
                </a:solidFill>
              </a:defRPr>
            </a:lvl4pPr>
            <a:lvl5pPr>
              <a:buSzPct val="125000"/>
              <a:buFont typeface="Courier New"/>
              <a:buNone/>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7A8C7E21-8D60-1E4E-A200-B63F21FA34AC}"/>
              </a:ext>
            </a:extLst>
          </p:cNvPr>
          <p:cNvSpPr>
            <a:spLocks noGrp="1"/>
          </p:cNvSpPr>
          <p:nvPr>
            <p:ph type="sldNum" sz="quarter" idx="14"/>
          </p:nvPr>
        </p:nvSpPr>
        <p:spPr>
          <a:xfrm>
            <a:off x="9318260" y="6430227"/>
            <a:ext cx="2844800" cy="331932"/>
          </a:xfrm>
        </p:spPr>
        <p:txBody>
          <a:bodyPr/>
          <a:lstStyle>
            <a:lvl1pPr>
              <a:defRPr>
                <a:solidFill>
                  <a:schemeClr val="bg1"/>
                </a:solidFill>
              </a:defRPr>
            </a:lvl1pPr>
          </a:lstStyle>
          <a:p>
            <a:fld id="{D5E68B8A-6874-4300-929B-5C6FAC07A568}" type="slidenum">
              <a:rPr lang="en-US" smtClean="0"/>
              <a:t>‹#›</a:t>
            </a:fld>
            <a:endParaRPr lang="en-US"/>
          </a:p>
        </p:txBody>
      </p:sp>
      <p:sp>
        <p:nvSpPr>
          <p:cNvPr id="8" name="Title 1">
            <a:extLst>
              <a:ext uri="{FF2B5EF4-FFF2-40B4-BE49-F238E27FC236}">
                <a16:creationId xmlns:a16="http://schemas.microsoft.com/office/drawing/2014/main" id="{97ED592D-3F44-9C4A-A32E-498AFC8C192C}"/>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9428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9B2B87-228B-6241-BDFE-125B73B2CD62}"/>
              </a:ext>
            </a:extLst>
          </p:cNvPr>
          <p:cNvSpPr>
            <a:spLocks noGrp="1"/>
          </p:cNvSpPr>
          <p:nvPr>
            <p:ph type="sldNum" sz="quarter" idx="14"/>
          </p:nvPr>
        </p:nvSpPr>
        <p:spPr>
          <a:xfrm>
            <a:off x="9318260" y="6340287"/>
            <a:ext cx="2844800" cy="331932"/>
          </a:xfrm>
        </p:spPr>
        <p:txBody>
          <a:bodyPr/>
          <a:lstStyle>
            <a:lvl1pPr>
              <a:defRPr>
                <a:solidFill>
                  <a:schemeClr val="bg1"/>
                </a:solidFill>
              </a:defRPr>
            </a:lvl1pPr>
          </a:lstStyle>
          <a:p>
            <a:fld id="{D5E68B8A-6874-4300-929B-5C6FAC07A568}" type="slidenum">
              <a:rPr lang="en-US" smtClean="0"/>
              <a:t>‹#›</a:t>
            </a:fld>
            <a:endParaRPr lang="en-US"/>
          </a:p>
        </p:txBody>
      </p:sp>
      <p:sp>
        <p:nvSpPr>
          <p:cNvPr id="7" name="Title 1">
            <a:extLst>
              <a:ext uri="{FF2B5EF4-FFF2-40B4-BE49-F238E27FC236}">
                <a16:creationId xmlns:a16="http://schemas.microsoft.com/office/drawing/2014/main" id="{53628E91-9CD9-534A-8AF7-5D47B049E2B0}"/>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3641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martArt Placeholder 6"/>
          <p:cNvSpPr>
            <a:spLocks noGrp="1"/>
          </p:cNvSpPr>
          <p:nvPr>
            <p:ph type="dgm" sz="quarter" idx="10"/>
          </p:nvPr>
        </p:nvSpPr>
        <p:spPr>
          <a:xfrm>
            <a:off x="424315" y="2430130"/>
            <a:ext cx="11263858" cy="3372370"/>
          </a:xfrm>
          <a:prstGeom prst="rect">
            <a:avLst/>
          </a:prstGeom>
        </p:spPr>
        <p:txBody>
          <a:bodyPr vert="horz"/>
          <a:lstStyle>
            <a:lvl1pPr>
              <a:buClr>
                <a:srgbClr val="92D050"/>
              </a:buClr>
              <a:defRPr sz="2400" b="0" i="0">
                <a:solidFill>
                  <a:srgbClr val="1F1F1F"/>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noProof="0"/>
              <a:t>Click icon to add SmartArt graphic</a:t>
            </a:r>
            <a:endParaRPr lang="en-US" noProof="0" dirty="0"/>
          </a:p>
        </p:txBody>
      </p:sp>
      <p:sp>
        <p:nvSpPr>
          <p:cNvPr id="11" name="Text Placeholder 10">
            <a:extLst>
              <a:ext uri="{FF2B5EF4-FFF2-40B4-BE49-F238E27FC236}">
                <a16:creationId xmlns:a16="http://schemas.microsoft.com/office/drawing/2014/main" id="{33952DEE-44FF-2344-8959-C327A54642E6}"/>
              </a:ext>
            </a:extLst>
          </p:cNvPr>
          <p:cNvSpPr>
            <a:spLocks noGrp="1"/>
          </p:cNvSpPr>
          <p:nvPr>
            <p:ph type="body" sz="quarter" idx="12"/>
          </p:nvPr>
        </p:nvSpPr>
        <p:spPr>
          <a:xfrm>
            <a:off x="424316" y="1725280"/>
            <a:ext cx="11263858" cy="704850"/>
          </a:xfrm>
          <a:prstGeom prst="rect">
            <a:avLst/>
          </a:prstGeom>
        </p:spPr>
        <p:txBody>
          <a:bodyPr/>
          <a:lstStyle>
            <a:lvl1pPr marL="0" indent="0">
              <a:buNone/>
              <a:defRPr sz="2800" b="0" i="0">
                <a:solidFill>
                  <a:schemeClr val="accent1">
                    <a:lumMod val="50000"/>
                  </a:schemeClr>
                </a:solidFill>
                <a:latin typeface="Noto Sans Med" panose="020B0502040504020204" pitchFamily="34" charset="0"/>
                <a:ea typeface="Noto Sans Med" panose="020B0502040504020204" pitchFamily="34" charset="0"/>
                <a:cs typeface="Noto Sans Med" panose="020B0502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3A8F2576-E47B-B940-AF24-0010E48F5438}"/>
              </a:ext>
            </a:extLst>
          </p:cNvPr>
          <p:cNvSpPr>
            <a:spLocks noGrp="1"/>
          </p:cNvSpPr>
          <p:nvPr>
            <p:ph type="sldNum" sz="quarter" idx="14"/>
          </p:nvPr>
        </p:nvSpPr>
        <p:spPr>
          <a:xfrm>
            <a:off x="9318260" y="6430227"/>
            <a:ext cx="2844800" cy="331932"/>
          </a:xfrm>
        </p:spPr>
        <p:txBody>
          <a:bodyPr/>
          <a:lstStyle>
            <a:lvl1pPr>
              <a:defRPr>
                <a:solidFill>
                  <a:schemeClr val="bg1"/>
                </a:solidFill>
              </a:defRPr>
            </a:lvl1pPr>
          </a:lstStyle>
          <a:p>
            <a:fld id="{D5E68B8A-6874-4300-929B-5C6FAC07A568}" type="slidenum">
              <a:rPr lang="en-US" smtClean="0"/>
              <a:t>‹#›</a:t>
            </a:fld>
            <a:endParaRPr lang="en-US"/>
          </a:p>
        </p:txBody>
      </p:sp>
      <p:sp>
        <p:nvSpPr>
          <p:cNvPr id="13" name="Title 1">
            <a:extLst>
              <a:ext uri="{FF2B5EF4-FFF2-40B4-BE49-F238E27FC236}">
                <a16:creationId xmlns:a16="http://schemas.microsoft.com/office/drawing/2014/main" id="{E179AE21-4194-0144-9FCB-4FD998751C80}"/>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094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8484" y="3429000"/>
            <a:ext cx="7899816" cy="856305"/>
          </a:xfrm>
          <a:prstGeom prst="rect">
            <a:avLst/>
          </a:prstGeom>
        </p:spPr>
        <p:txBody>
          <a:bodyPr lIns="0" tIns="0" rIns="0" bIns="0">
            <a:normAutofit/>
          </a:bodyPr>
          <a:lstStyle>
            <a:lvl1pPr algn="l">
              <a:defRPr sz="44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
        <p:nvSpPr>
          <p:cNvPr id="4" name="Slide Number Placeholder 5"/>
          <p:cNvSpPr>
            <a:spLocks noGrp="1"/>
          </p:cNvSpPr>
          <p:nvPr>
            <p:ph type="sldNum" sz="quarter" idx="11"/>
          </p:nvPr>
        </p:nvSpPr>
        <p:spPr/>
        <p:txBody>
          <a:bodyPr/>
          <a:lstStyle>
            <a:lvl1pPr>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307005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16701" y="3502607"/>
            <a:ext cx="9758597" cy="904501"/>
          </a:xfrm>
          <a:prstGeom prst="rect">
            <a:avLst/>
          </a:prstGeom>
        </p:spPr>
        <p:txBody>
          <a:bodyPr lIns="0" tIns="0" rIns="0" bIns="0">
            <a:normAutofit/>
          </a:bodyPr>
          <a:lstStyle>
            <a:lvl1pPr algn="l">
              <a:defRPr sz="4400" b="0" i="0" spc="40" baseline="0">
                <a:solidFill>
                  <a:schemeClr val="accent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endParaRPr lang="en-US" dirty="0"/>
          </a:p>
        </p:txBody>
      </p:sp>
      <p:sp>
        <p:nvSpPr>
          <p:cNvPr id="4" name="Slide Number Placeholder 5"/>
          <p:cNvSpPr>
            <a:spLocks noGrp="1"/>
          </p:cNvSpPr>
          <p:nvPr>
            <p:ph type="sldNum" sz="quarter" idx="11"/>
          </p:nvPr>
        </p:nvSpPr>
        <p:spPr/>
        <p:txBody>
          <a:bodyPr/>
          <a:lstStyle>
            <a:lvl1pPr>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407596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58300" y="617378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244B4"/>
                </a:solidFill>
              </a:defRPr>
            </a:lvl1pPr>
          </a:lstStyle>
          <a:p>
            <a:fld id="{D5E68B8A-6874-4300-929B-5C6FAC07A568}" type="slidenum">
              <a:rPr lang="en-US" smtClean="0"/>
              <a:t>‹#›</a:t>
            </a:fld>
            <a:endParaRPr lang="en-US"/>
          </a:p>
        </p:txBody>
      </p:sp>
    </p:spTree>
    <p:extLst>
      <p:ext uri="{BB962C8B-B14F-4D97-AF65-F5344CB8AC3E}">
        <p14:creationId xmlns:p14="http://schemas.microsoft.com/office/powerpoint/2010/main" val="13416009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7"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7" charset="-128"/>
          <a:cs typeface="ＭＳ Ｐゴシック" pitchFamily="-109"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7"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7"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7"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pos="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grants.gov/search-results-detail/35346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ahsc.com/" TargetMode="External"/><Relationship Id="rId2" Type="http://schemas.openxmlformats.org/officeDocument/2006/relationships/hyperlink" Target="https://www.huduser.gov/portal/msi/hbcu-centers-for-excellence.html" TargetMode="External"/><Relationship Id="rId1" Type="http://schemas.openxmlformats.org/officeDocument/2006/relationships/slideLayout" Target="../slideLayouts/slideLayout4.xml"/><Relationship Id="rId5" Type="http://schemas.openxmlformats.org/officeDocument/2006/relationships/hyperlink" Target="https://coascenters.howard.edu/research-centers/center-excellence-housing-and-urban-research-and-policy-churp/research-toolkit" TargetMode="External"/><Relationship Id="rId4" Type="http://schemas.openxmlformats.org/officeDocument/2006/relationships/hyperlink" Target="https://coascenters.howard.edu/research-centers/center-excellence-housing-and-urban-research-and-policy-chur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aria.l.milligan@hud.gov" TargetMode="External"/><Relationship Id="rId2" Type="http://schemas.openxmlformats.org/officeDocument/2006/relationships/hyperlink" Target="mailto:randall.v.sisco@hud.gov"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HBCUResearchCenterofExcellenceFY24@hud.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gov/sites/dfiles/CFO/documents/FY2022-2026HUDStrategicPlan.pdf" TargetMode="External"/><Relationship Id="rId2" Type="http://schemas.openxmlformats.org/officeDocument/2006/relationships/hyperlink" Target="https://www.huduser.gov/portal/sites/default/files/pdf/HUD-Learning-Agenda.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0B5E38-0D4A-8919-BC3B-162AC29909ED}"/>
              </a:ext>
            </a:extLst>
          </p:cNvPr>
          <p:cNvSpPr>
            <a:spLocks noGrp="1"/>
          </p:cNvSpPr>
          <p:nvPr>
            <p:ph type="sldNum" sz="quarter" idx="14"/>
          </p:nvPr>
        </p:nvSpPr>
        <p:spPr/>
        <p:txBody>
          <a:bodyPr/>
          <a:lstStyle/>
          <a:p>
            <a:fld id="{D5E68B8A-6874-4300-929B-5C6FAC07A568}" type="slidenum">
              <a:rPr lang="en-US" smtClean="0"/>
              <a:t>1</a:t>
            </a:fld>
            <a:endParaRPr lang="en-US"/>
          </a:p>
        </p:txBody>
      </p:sp>
      <p:pic>
        <p:nvPicPr>
          <p:cNvPr id="7" name="Picture 6">
            <a:extLst>
              <a:ext uri="{FF2B5EF4-FFF2-40B4-BE49-F238E27FC236}">
                <a16:creationId xmlns:a16="http://schemas.microsoft.com/office/drawing/2014/main" id="{1D94C713-CE11-6B1C-BDCD-33DCCFFF57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5" t="4368" r="65115" b="71495"/>
          <a:stretch/>
        </p:blipFill>
        <p:spPr bwMode="auto">
          <a:xfrm>
            <a:off x="9481292" y="0"/>
            <a:ext cx="2710708" cy="1090502"/>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7E97D68-F5EB-A1C7-3BD5-FFEF3B23292A}"/>
              </a:ext>
              <a:ext uri="{C183D7F6-B498-43B3-948B-1728B52AA6E4}">
                <adec:decorative xmlns:adec="http://schemas.microsoft.com/office/drawing/2017/decorative" val="1"/>
              </a:ext>
            </a:extLst>
          </p:cNvPr>
          <p:cNvSpPr txBox="1"/>
          <p:nvPr/>
        </p:nvSpPr>
        <p:spPr>
          <a:xfrm>
            <a:off x="5104660" y="0"/>
            <a:ext cx="7087340" cy="369332"/>
          </a:xfrm>
          <a:prstGeom prst="rect">
            <a:avLst/>
          </a:prstGeom>
          <a:solidFill>
            <a:schemeClr val="bg1"/>
          </a:solidFill>
        </p:spPr>
        <p:txBody>
          <a:bodyPr wrap="square" rtlCol="0">
            <a:spAutoFit/>
          </a:bodyPr>
          <a:lstStyle/>
          <a:p>
            <a:endParaRPr lang="en-US" dirty="0"/>
          </a:p>
        </p:txBody>
      </p:sp>
      <p:pic>
        <p:nvPicPr>
          <p:cNvPr id="6" name="Graphic 1" descr="Tall, multistory skyscraper building in a downtown city.">
            <a:extLst>
              <a:ext uri="{FF2B5EF4-FFF2-40B4-BE49-F238E27FC236}">
                <a16:creationId xmlns:a16="http://schemas.microsoft.com/office/drawing/2014/main" id="{9A84867F-C85A-9CBD-E260-A5D9A9C9116B}"/>
              </a:ext>
            </a:extLst>
          </p:cNvPr>
          <p:cNvPicPr>
            <a:picLocks noChangeAspect="1"/>
          </p:cNvPicPr>
          <p:nvPr/>
        </p:nvPicPr>
        <p:blipFill rotWithShape="1">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480" t="1786" r="50061" b="12455"/>
          <a:stretch/>
        </p:blipFill>
        <p:spPr bwMode="auto">
          <a:xfrm>
            <a:off x="0" y="-1"/>
            <a:ext cx="5104660" cy="6858000"/>
          </a:xfrm>
          <a:prstGeom prst="rect">
            <a:avLst/>
          </a:prstGeom>
          <a:ln>
            <a:noFill/>
          </a:ln>
          <a:effectLst/>
          <a:extLst>
            <a:ext uri="{53640926-AAD7-44D8-BBD7-CCE9431645EC}">
              <a14:shadowObscured xmlns:a14="http://schemas.microsoft.com/office/drawing/2010/main"/>
            </a:ext>
          </a:extLst>
        </p:spPr>
      </p:pic>
      <p:sp>
        <p:nvSpPr>
          <p:cNvPr id="5" name="Text Placeholder 3">
            <a:extLst>
              <a:ext uri="{FF2B5EF4-FFF2-40B4-BE49-F238E27FC236}">
                <a16:creationId xmlns:a16="http://schemas.microsoft.com/office/drawing/2014/main" id="{E54692C3-8177-728D-2DA7-788B0338F37D}"/>
              </a:ext>
            </a:extLst>
          </p:cNvPr>
          <p:cNvSpPr>
            <a:spLocks noGrp="1"/>
          </p:cNvSpPr>
          <p:nvPr>
            <p:ph type="title" idx="4294967295"/>
          </p:nvPr>
        </p:nvSpPr>
        <p:spPr>
          <a:xfrm>
            <a:off x="5233386" y="1515427"/>
            <a:ext cx="6829887" cy="4402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15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Noto Sans Light"/>
                <a:ea typeface="Noto Sans Light"/>
                <a:cs typeface="Noto Sans Light"/>
              </a:rPr>
              <a:t>HBCU Research Center of Excellence</a:t>
            </a:r>
            <a:endParaRPr kumimoji="0" lang="en-US" sz="16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457200" rtl="0" eaLnBrk="1" fontAlgn="base" latinLnBrk="0" hangingPunct="1">
              <a:lnSpc>
                <a:spcPct val="115000"/>
              </a:lnSpc>
              <a:spcBef>
                <a:spcPts val="865"/>
              </a:spcBef>
              <a:spcAft>
                <a:spcPts val="80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Noto Sans Light"/>
                <a:ea typeface="Noto Sans Light"/>
                <a:cs typeface="Noto Sans Light"/>
              </a:rPr>
              <a:t>NOTICE OF FUNDING OPPORTUNITY</a:t>
            </a:r>
          </a:p>
          <a:p>
            <a:pPr marL="0" marR="0" lvl="0" indent="0" algn="ctr" defTabSz="457200" rtl="0" eaLnBrk="1" fontAlgn="base" latinLnBrk="0" hangingPunct="1">
              <a:lnSpc>
                <a:spcPct val="115000"/>
              </a:lnSpc>
              <a:spcBef>
                <a:spcPts val="865"/>
              </a:spcBef>
              <a:spcAft>
                <a:spcPts val="800"/>
              </a:spcAft>
              <a:buClrTx/>
              <a:buSzTx/>
              <a:buFontTx/>
              <a:buNone/>
              <a:tabLst/>
              <a:defRPr/>
            </a:pPr>
            <a:endParaRPr kumimoji="0" lang="en-US" sz="3200" b="0" i="1" u="none" strike="noStrike" kern="1200" cap="none" spc="0" normalizeH="0" baseline="0" noProof="0" dirty="0">
              <a:ln>
                <a:noFill/>
              </a:ln>
              <a:solidFill>
                <a:srgbClr val="0070C0"/>
              </a:solidFill>
              <a:effectLst/>
              <a:uLnTx/>
              <a:uFillTx/>
              <a:latin typeface="Noto Sans Light"/>
              <a:ea typeface="Aptos" panose="020B0004020202020204" pitchFamily="34" charset="0"/>
              <a:cs typeface="Times New Roman" panose="02020603050405020304" pitchFamily="18" charset="0"/>
            </a:endParaRPr>
          </a:p>
          <a:p>
            <a:pPr marL="0" marR="0" lvl="0" indent="0" algn="ctr" defTabSz="457200" rtl="0" eaLnBrk="1" fontAlgn="base" latinLnBrk="0" hangingPunct="1">
              <a:lnSpc>
                <a:spcPct val="115000"/>
              </a:lnSpc>
              <a:spcBef>
                <a:spcPts val="865"/>
              </a:spcBef>
              <a:spcAft>
                <a:spcPts val="800"/>
              </a:spcAft>
              <a:buClrTx/>
              <a:buSzTx/>
              <a:buFontTx/>
              <a:buNone/>
              <a:tabLst/>
              <a:defRPr/>
            </a:pPr>
            <a:endParaRPr kumimoji="0" lang="en-US" sz="14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123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C81624-2744-49BE-F544-81C677F702E8}"/>
              </a:ext>
            </a:extLst>
          </p:cNvPr>
          <p:cNvSpPr>
            <a:spLocks noGrp="1"/>
          </p:cNvSpPr>
          <p:nvPr>
            <p:ph type="sldNum" sz="quarter" idx="14"/>
          </p:nvPr>
        </p:nvSpPr>
        <p:spPr/>
        <p:txBody>
          <a:bodyPr/>
          <a:lstStyle/>
          <a:p>
            <a:fld id="{D5E68B8A-6874-4300-929B-5C6FAC07A568}" type="slidenum">
              <a:rPr lang="en-US" smtClean="0"/>
              <a:t>10</a:t>
            </a:fld>
            <a:endParaRPr lang="en-US"/>
          </a:p>
        </p:txBody>
      </p:sp>
      <p:graphicFrame>
        <p:nvGraphicFramePr>
          <p:cNvPr id="5" name="Table 4">
            <a:extLst>
              <a:ext uri="{FF2B5EF4-FFF2-40B4-BE49-F238E27FC236}">
                <a16:creationId xmlns:a16="http://schemas.microsoft.com/office/drawing/2014/main" id="{7EEE1BB3-38BA-D446-BC5D-BBD30830CFA7}"/>
              </a:ext>
            </a:extLst>
          </p:cNvPr>
          <p:cNvGraphicFramePr>
            <a:graphicFrameLocks noGrp="1"/>
          </p:cNvGraphicFramePr>
          <p:nvPr>
            <p:extLst>
              <p:ext uri="{D42A27DB-BD31-4B8C-83A1-F6EECF244321}">
                <p14:modId xmlns:p14="http://schemas.microsoft.com/office/powerpoint/2010/main" val="2265571049"/>
              </p:ext>
            </p:extLst>
          </p:nvPr>
        </p:nvGraphicFramePr>
        <p:xfrm>
          <a:off x="621792" y="1596485"/>
          <a:ext cx="10738104" cy="3780187"/>
        </p:xfrm>
        <a:graphic>
          <a:graphicData uri="http://schemas.openxmlformats.org/drawingml/2006/table">
            <a:tbl>
              <a:tblPr firstRow="1" firstCol="1" lastRow="1" lastCol="1" bandRow="1">
                <a:tableStyleId>{616DA210-FB5B-4158-B5E0-FEB733F419BA}</a:tableStyleId>
              </a:tblPr>
              <a:tblGrid>
                <a:gridCol w="3499520">
                  <a:extLst>
                    <a:ext uri="{9D8B030D-6E8A-4147-A177-3AD203B41FA5}">
                      <a16:colId xmlns:a16="http://schemas.microsoft.com/office/drawing/2014/main" val="2645131121"/>
                    </a:ext>
                  </a:extLst>
                </a:gridCol>
                <a:gridCol w="3619292">
                  <a:extLst>
                    <a:ext uri="{9D8B030D-6E8A-4147-A177-3AD203B41FA5}">
                      <a16:colId xmlns:a16="http://schemas.microsoft.com/office/drawing/2014/main" val="2400941385"/>
                    </a:ext>
                  </a:extLst>
                </a:gridCol>
                <a:gridCol w="3619292">
                  <a:extLst>
                    <a:ext uri="{9D8B030D-6E8A-4147-A177-3AD203B41FA5}">
                      <a16:colId xmlns:a16="http://schemas.microsoft.com/office/drawing/2014/main" val="3477733661"/>
                    </a:ext>
                  </a:extLst>
                </a:gridCol>
              </a:tblGrid>
              <a:tr h="634651">
                <a:tc>
                  <a:txBody>
                    <a:bodyPr/>
                    <a:lstStyle/>
                    <a:p>
                      <a:pPr marL="0" marR="0" lvl="0" indent="0" algn="l" defTabSz="457200" rtl="0" eaLnBrk="1" fontAlgn="auto" latinLnBrk="0" hangingPunct="1">
                        <a:lnSpc>
                          <a:spcPct val="100000"/>
                        </a:lnSpc>
                        <a:spcBef>
                          <a:spcPts val="100"/>
                        </a:spcBef>
                        <a:spcAft>
                          <a:spcPts val="100"/>
                        </a:spcAft>
                        <a:buClrTx/>
                        <a:buSzTx/>
                        <a:buFontTx/>
                        <a:buNone/>
                        <a:tabLst/>
                        <a:defRPr/>
                      </a:pPr>
                      <a:r>
                        <a:rPr lang="en-US" sz="2000" dirty="0">
                          <a:effectLst/>
                        </a:rPr>
                        <a:t>Rating Category</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dirty="0">
                          <a:effectLst/>
                        </a:rPr>
                        <a:t>Maximum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Minimum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1226769270"/>
                  </a:ext>
                </a:extLst>
              </a:tr>
              <a:tr h="1024128">
                <a:tc>
                  <a:txBody>
                    <a:bodyPr/>
                    <a:lstStyle/>
                    <a:p>
                      <a:pPr marL="0" marR="0" algn="l">
                        <a:spcBef>
                          <a:spcPts val="100"/>
                        </a:spcBef>
                        <a:spcAft>
                          <a:spcPts val="100"/>
                        </a:spcAft>
                      </a:pPr>
                      <a:r>
                        <a:rPr lang="en-US" sz="2000" dirty="0">
                          <a:effectLst/>
                        </a:rPr>
                        <a:t>Rating Factor 3: Capacity of the Applicant and Past Experience</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1" dirty="0">
                          <a:effectLst/>
                        </a:rPr>
                        <a:t>25</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20</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3088727768"/>
                  </a:ext>
                </a:extLst>
              </a:tr>
              <a:tr h="1060704">
                <a:tc>
                  <a:txBody>
                    <a:bodyPr/>
                    <a:lstStyle/>
                    <a:p>
                      <a:pPr marL="0" marR="0" algn="l">
                        <a:spcBef>
                          <a:spcPts val="100"/>
                        </a:spcBef>
                        <a:spcAft>
                          <a:spcPts val="100"/>
                        </a:spcAft>
                      </a:pPr>
                      <a:r>
                        <a:rPr lang="en-US" sz="2000" b="0" dirty="0">
                          <a:effectLst/>
                        </a:rPr>
                        <a:t>Knowledge and Experience</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0" dirty="0">
                          <a:effectLst/>
                        </a:rPr>
                        <a:t>15</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926242378"/>
                  </a:ext>
                </a:extLst>
              </a:tr>
              <a:tr h="1060704">
                <a:tc>
                  <a:txBody>
                    <a:bodyPr/>
                    <a:lstStyle/>
                    <a:p>
                      <a:pPr marL="0" marR="0" algn="l">
                        <a:spcBef>
                          <a:spcPts val="0"/>
                        </a:spcBef>
                        <a:spcAft>
                          <a:spcPts val="700"/>
                        </a:spcAft>
                      </a:pPr>
                      <a:r>
                        <a:rPr lang="en-US" sz="2000" b="0" dirty="0">
                          <a:effectLst/>
                        </a:rPr>
                        <a:t>Past Performance</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0" dirty="0">
                          <a:effectLst/>
                        </a:rPr>
                        <a:t>10</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4033329801"/>
                  </a:ext>
                </a:extLst>
              </a:tr>
            </a:tbl>
          </a:graphicData>
        </a:graphic>
      </p:graphicFrame>
      <p:sp>
        <p:nvSpPr>
          <p:cNvPr id="3" name="Title 2">
            <a:extLst>
              <a:ext uri="{FF2B5EF4-FFF2-40B4-BE49-F238E27FC236}">
                <a16:creationId xmlns:a16="http://schemas.microsoft.com/office/drawing/2014/main" id="{1C8AE28B-D0DC-1A29-FF06-2B01BFDA817A}"/>
              </a:ext>
            </a:extLst>
          </p:cNvPr>
          <p:cNvSpPr>
            <a:spLocks noGrp="1"/>
          </p:cNvSpPr>
          <p:nvPr>
            <p:ph type="title"/>
          </p:nvPr>
        </p:nvSpPr>
        <p:spPr>
          <a:xfrm>
            <a:off x="621792" y="736693"/>
            <a:ext cx="8139658" cy="534094"/>
          </a:xfrm>
        </p:spPr>
        <p:txBody>
          <a:bodyPr/>
          <a:lstStyle/>
          <a:p>
            <a:r>
              <a:rPr lang="en-US" sz="3600" b="1" dirty="0">
                <a:solidFill>
                  <a:srgbClr val="0070C0"/>
                </a:solidFill>
              </a:rPr>
              <a:t>Rating Factor 3</a:t>
            </a:r>
          </a:p>
        </p:txBody>
      </p:sp>
    </p:spTree>
    <p:extLst>
      <p:ext uri="{BB962C8B-B14F-4D97-AF65-F5344CB8AC3E}">
        <p14:creationId xmlns:p14="http://schemas.microsoft.com/office/powerpoint/2010/main" val="320570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06046-5D31-6EF0-45A6-BF3CE2C701DA}"/>
              </a:ext>
            </a:extLst>
          </p:cNvPr>
          <p:cNvSpPr>
            <a:spLocks noGrp="1"/>
          </p:cNvSpPr>
          <p:nvPr>
            <p:ph type="sldNum" sz="quarter" idx="14"/>
          </p:nvPr>
        </p:nvSpPr>
        <p:spPr/>
        <p:txBody>
          <a:bodyPr/>
          <a:lstStyle/>
          <a:p>
            <a:fld id="{D5E68B8A-6874-4300-929B-5C6FAC07A568}" type="slidenum">
              <a:rPr lang="en-US" smtClean="0"/>
              <a:t>11</a:t>
            </a:fld>
            <a:endParaRPr lang="en-US"/>
          </a:p>
        </p:txBody>
      </p:sp>
      <p:graphicFrame>
        <p:nvGraphicFramePr>
          <p:cNvPr id="5" name="Table 4">
            <a:extLst>
              <a:ext uri="{FF2B5EF4-FFF2-40B4-BE49-F238E27FC236}">
                <a16:creationId xmlns:a16="http://schemas.microsoft.com/office/drawing/2014/main" id="{51FCD5BC-EF7F-E31A-387C-F4E481B4FDC1}"/>
              </a:ext>
            </a:extLst>
          </p:cNvPr>
          <p:cNvGraphicFramePr>
            <a:graphicFrameLocks noGrp="1"/>
          </p:cNvGraphicFramePr>
          <p:nvPr>
            <p:extLst>
              <p:ext uri="{D42A27DB-BD31-4B8C-83A1-F6EECF244321}">
                <p14:modId xmlns:p14="http://schemas.microsoft.com/office/powerpoint/2010/main" val="2258801781"/>
              </p:ext>
            </p:extLst>
          </p:nvPr>
        </p:nvGraphicFramePr>
        <p:xfrm>
          <a:off x="547741" y="1642428"/>
          <a:ext cx="10857874" cy="4408064"/>
        </p:xfrm>
        <a:graphic>
          <a:graphicData uri="http://schemas.openxmlformats.org/drawingml/2006/table">
            <a:tbl>
              <a:tblPr firstRow="1" firstCol="1" lastRow="1" lastCol="1" bandRow="1">
                <a:tableStyleId>{616DA210-FB5B-4158-B5E0-FEB733F419BA}</a:tableStyleId>
              </a:tblPr>
              <a:tblGrid>
                <a:gridCol w="3529510">
                  <a:extLst>
                    <a:ext uri="{9D8B030D-6E8A-4147-A177-3AD203B41FA5}">
                      <a16:colId xmlns:a16="http://schemas.microsoft.com/office/drawing/2014/main" val="3760634251"/>
                    </a:ext>
                  </a:extLst>
                </a:gridCol>
                <a:gridCol w="3664182">
                  <a:extLst>
                    <a:ext uri="{9D8B030D-6E8A-4147-A177-3AD203B41FA5}">
                      <a16:colId xmlns:a16="http://schemas.microsoft.com/office/drawing/2014/main" val="4168977093"/>
                    </a:ext>
                  </a:extLst>
                </a:gridCol>
                <a:gridCol w="3664182">
                  <a:extLst>
                    <a:ext uri="{9D8B030D-6E8A-4147-A177-3AD203B41FA5}">
                      <a16:colId xmlns:a16="http://schemas.microsoft.com/office/drawing/2014/main" val="1280531395"/>
                    </a:ext>
                  </a:extLst>
                </a:gridCol>
              </a:tblGrid>
              <a:tr h="511472">
                <a:tc>
                  <a:txBody>
                    <a:bodyPr/>
                    <a:lstStyle/>
                    <a:p>
                      <a:pPr marL="0" marR="0" lvl="0" indent="0" algn="l" defTabSz="457200" rtl="0" eaLnBrk="1" fontAlgn="auto" latinLnBrk="0" hangingPunct="1">
                        <a:lnSpc>
                          <a:spcPct val="100000"/>
                        </a:lnSpc>
                        <a:spcBef>
                          <a:spcPts val="100"/>
                        </a:spcBef>
                        <a:spcAft>
                          <a:spcPts val="100"/>
                        </a:spcAft>
                        <a:buClrTx/>
                        <a:buSzTx/>
                        <a:buFontTx/>
                        <a:buNone/>
                        <a:tabLst/>
                        <a:defRPr/>
                      </a:pPr>
                      <a:r>
                        <a:rPr lang="en-US" sz="2000" dirty="0">
                          <a:effectLst/>
                        </a:rPr>
                        <a:t>Rating Category</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dirty="0">
                          <a:effectLst/>
                        </a:rPr>
                        <a:t>Maximum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Minimum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4188871304"/>
                  </a:ext>
                </a:extLst>
              </a:tr>
              <a:tr h="1161030">
                <a:tc>
                  <a:txBody>
                    <a:bodyPr/>
                    <a:lstStyle/>
                    <a:p>
                      <a:pPr marL="0" marR="0" algn="l">
                        <a:spcBef>
                          <a:spcPts val="100"/>
                        </a:spcBef>
                        <a:spcAft>
                          <a:spcPts val="100"/>
                        </a:spcAft>
                      </a:pPr>
                      <a:r>
                        <a:rPr lang="en-US" sz="2000" dirty="0">
                          <a:effectLst/>
                        </a:rPr>
                        <a:t>Rating Factor 4: Sustainability, Resources, and Partnerships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1" dirty="0">
                          <a:effectLst/>
                        </a:rPr>
                        <a:t>25</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a:effectLst/>
                        </a:rPr>
                        <a:t>15</a:t>
                      </a:r>
                      <a:endParaRPr lang="en-US" sz="200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1081804616"/>
                  </a:ext>
                </a:extLst>
              </a:tr>
              <a:tr h="774020">
                <a:tc>
                  <a:txBody>
                    <a:bodyPr/>
                    <a:lstStyle/>
                    <a:p>
                      <a:pPr marL="0" marR="0" algn="l">
                        <a:spcBef>
                          <a:spcPts val="0"/>
                        </a:spcBef>
                        <a:spcAft>
                          <a:spcPts val="700"/>
                        </a:spcAft>
                      </a:pPr>
                      <a:r>
                        <a:rPr lang="en-US" sz="2000" b="0" dirty="0">
                          <a:effectLst/>
                        </a:rPr>
                        <a:t>Sustainability of a Center of Excellence</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b="0" dirty="0">
                          <a:effectLst/>
                        </a:rPr>
                        <a:t>15</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b="0">
                          <a:effectLst/>
                        </a:rPr>
                        <a:t> </a:t>
                      </a:r>
                      <a:endParaRPr lang="en-US" sz="2000" b="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2037630586"/>
                  </a:ext>
                </a:extLst>
              </a:tr>
              <a:tr h="774020">
                <a:tc>
                  <a:txBody>
                    <a:bodyPr/>
                    <a:lstStyle/>
                    <a:p>
                      <a:pPr marL="0" marR="0" algn="l">
                        <a:spcBef>
                          <a:spcPts val="100"/>
                        </a:spcBef>
                        <a:spcAft>
                          <a:spcPts val="100"/>
                        </a:spcAft>
                      </a:pPr>
                      <a:r>
                        <a:rPr lang="en-US" sz="2000" b="0" dirty="0">
                          <a:effectLst/>
                        </a:rPr>
                        <a:t>Leveraged Funds and Resources</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b="0" dirty="0">
                          <a:effectLst/>
                        </a:rPr>
                        <a:t>5</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b="0">
                          <a:effectLst/>
                        </a:rPr>
                        <a:t> </a:t>
                      </a:r>
                      <a:endParaRPr lang="en-US" sz="2000" b="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3433288066"/>
                  </a:ext>
                </a:extLst>
              </a:tr>
              <a:tr h="774020">
                <a:tc>
                  <a:txBody>
                    <a:bodyPr/>
                    <a:lstStyle/>
                    <a:p>
                      <a:pPr marL="0" marR="0" algn="l">
                        <a:spcBef>
                          <a:spcPts val="0"/>
                        </a:spcBef>
                        <a:spcAft>
                          <a:spcPts val="700"/>
                        </a:spcAft>
                      </a:pPr>
                      <a:r>
                        <a:rPr lang="en-US" sz="2000" b="0">
                          <a:effectLst/>
                        </a:rPr>
                        <a:t>Partnerships and Collaboration</a:t>
                      </a:r>
                      <a:endParaRPr lang="en-US" sz="2000" b="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b="0" dirty="0">
                          <a:effectLst/>
                        </a:rPr>
                        <a:t>5</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b="0" dirty="0">
                          <a:effectLst/>
                        </a:rPr>
                        <a:t> </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1445271727"/>
                  </a:ext>
                </a:extLst>
              </a:tr>
              <a:tr h="413502">
                <a:tc>
                  <a:txBody>
                    <a:bodyPr/>
                    <a:lstStyle/>
                    <a:p>
                      <a:pPr marL="0" marR="0" algn="l">
                        <a:spcBef>
                          <a:spcPts val="100"/>
                        </a:spcBef>
                        <a:spcAft>
                          <a:spcPts val="100"/>
                        </a:spcAft>
                      </a:pPr>
                      <a:r>
                        <a:rPr lang="en-US" sz="2000" dirty="0">
                          <a:effectLst/>
                        </a:rPr>
                        <a:t>Total</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a:effectLst/>
                        </a:rPr>
                        <a:t>100</a:t>
                      </a:r>
                      <a:endParaRPr lang="en-US" sz="200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75</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1227131891"/>
                  </a:ext>
                </a:extLst>
              </a:tr>
            </a:tbl>
          </a:graphicData>
        </a:graphic>
      </p:graphicFrame>
      <p:sp>
        <p:nvSpPr>
          <p:cNvPr id="3" name="Title 2">
            <a:extLst>
              <a:ext uri="{FF2B5EF4-FFF2-40B4-BE49-F238E27FC236}">
                <a16:creationId xmlns:a16="http://schemas.microsoft.com/office/drawing/2014/main" id="{F24A5D73-C305-407F-CB8B-7593C81B372C}"/>
              </a:ext>
            </a:extLst>
          </p:cNvPr>
          <p:cNvSpPr>
            <a:spLocks noGrp="1"/>
          </p:cNvSpPr>
          <p:nvPr>
            <p:ph type="title"/>
          </p:nvPr>
        </p:nvSpPr>
        <p:spPr>
          <a:xfrm>
            <a:off x="547741" y="718938"/>
            <a:ext cx="8139658" cy="534094"/>
          </a:xfrm>
        </p:spPr>
        <p:txBody>
          <a:bodyPr/>
          <a:lstStyle/>
          <a:p>
            <a:r>
              <a:rPr lang="en-US" sz="3600" b="1" dirty="0">
                <a:solidFill>
                  <a:srgbClr val="0070C0"/>
                </a:solidFill>
              </a:rPr>
              <a:t>Rating Factor 4</a:t>
            </a:r>
          </a:p>
        </p:txBody>
      </p:sp>
    </p:spTree>
    <p:extLst>
      <p:ext uri="{BB962C8B-B14F-4D97-AF65-F5344CB8AC3E}">
        <p14:creationId xmlns:p14="http://schemas.microsoft.com/office/powerpoint/2010/main" val="252016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65B271-8168-E505-42E5-DB45C4BAFA0C}"/>
              </a:ext>
            </a:extLst>
          </p:cNvPr>
          <p:cNvSpPr>
            <a:spLocks noGrp="1"/>
          </p:cNvSpPr>
          <p:nvPr>
            <p:ph type="sldNum" sz="quarter" idx="14"/>
          </p:nvPr>
        </p:nvSpPr>
        <p:spPr/>
        <p:txBody>
          <a:bodyPr/>
          <a:lstStyle/>
          <a:p>
            <a:fld id="{D5E68B8A-6874-4300-929B-5C6FAC07A568}" type="slidenum">
              <a:rPr lang="en-US" smtClean="0"/>
              <a:t>12</a:t>
            </a:fld>
            <a:endParaRPr lang="en-US"/>
          </a:p>
        </p:txBody>
      </p:sp>
      <p:sp>
        <p:nvSpPr>
          <p:cNvPr id="2" name="Text Placeholder 1">
            <a:extLst>
              <a:ext uri="{FF2B5EF4-FFF2-40B4-BE49-F238E27FC236}">
                <a16:creationId xmlns:a16="http://schemas.microsoft.com/office/drawing/2014/main" id="{EF6E9E71-6A12-8D44-22F5-26E3F34002BB}"/>
              </a:ext>
            </a:extLst>
          </p:cNvPr>
          <p:cNvSpPr>
            <a:spLocks noGrp="1"/>
          </p:cNvSpPr>
          <p:nvPr>
            <p:ph type="body" sz="quarter" idx="10"/>
          </p:nvPr>
        </p:nvSpPr>
        <p:spPr/>
        <p:txBody>
          <a:bodyPr vert="horz" lIns="91440" tIns="45720" rIns="91440" bIns="45720" numCol="1" anchor="t"/>
          <a:lstStyle/>
          <a:p>
            <a:r>
              <a:rPr lang="en-US" kern="0" dirty="0">
                <a:solidFill>
                  <a:schemeClr val="tx1"/>
                </a:solidFill>
                <a:latin typeface="Noto Sans"/>
                <a:ea typeface="Noto Sans"/>
                <a:cs typeface="Noto Sans"/>
              </a:rPr>
              <a:t>This is a Cooperative Agreement and will be a partnership agreement.  We will  work closely with you throughout the award performance period.</a:t>
            </a:r>
          </a:p>
          <a:p>
            <a:endParaRPr lang="en-US" dirty="0">
              <a:solidFill>
                <a:schemeClr val="tx1"/>
              </a:solidFill>
              <a:effectLst/>
            </a:endParaRPr>
          </a:p>
          <a:p>
            <a:r>
              <a:rPr lang="en-US" dirty="0">
                <a:solidFill>
                  <a:schemeClr val="tx1"/>
                </a:solidFill>
                <a:effectLst/>
              </a:rPr>
              <a:t>The Government Technical Representative (GTR) and other HUD staff identified by the GTR will have substantial involvement in this grant and work closely with the awardee on defining the deliverables. HUD staff shall have an opportunity to review and comment on these deliverables to ensure they meet the project objectives. The specific times for submission, review, and resubmission are contained in the Cooperative Agreement. </a:t>
            </a:r>
          </a:p>
          <a:p>
            <a:pPr marL="0" indent="0">
              <a:buNone/>
            </a:pPr>
            <a:endParaRPr lang="en-US" dirty="0">
              <a:solidFill>
                <a:srgbClr val="002060"/>
              </a:solidFill>
              <a:effectLst/>
            </a:endParaRPr>
          </a:p>
          <a:p>
            <a:endParaRPr lang="en-US" dirty="0">
              <a:solidFill>
                <a:srgbClr val="002060"/>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A39D6110-7879-A8E4-DDD8-422BDEFC9542}"/>
              </a:ext>
            </a:extLst>
          </p:cNvPr>
          <p:cNvSpPr>
            <a:spLocks noGrp="1"/>
          </p:cNvSpPr>
          <p:nvPr>
            <p:ph type="title"/>
          </p:nvPr>
        </p:nvSpPr>
        <p:spPr>
          <a:xfrm>
            <a:off x="677177" y="798837"/>
            <a:ext cx="8139658" cy="534094"/>
          </a:xfrm>
        </p:spPr>
        <p:txBody>
          <a:bodyPr/>
          <a:lstStyle/>
          <a:p>
            <a:r>
              <a:rPr lang="en-US" sz="3600" b="1" dirty="0">
                <a:solidFill>
                  <a:srgbClr val="0070C0"/>
                </a:solidFill>
              </a:rPr>
              <a:t>Information for Our Awardees</a:t>
            </a:r>
          </a:p>
        </p:txBody>
      </p:sp>
    </p:spTree>
    <p:extLst>
      <p:ext uri="{BB962C8B-B14F-4D97-AF65-F5344CB8AC3E}">
        <p14:creationId xmlns:p14="http://schemas.microsoft.com/office/powerpoint/2010/main" val="360366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0B1480-6F0C-D1C0-DBD9-A1E1F10A0A33}"/>
              </a:ext>
            </a:extLst>
          </p:cNvPr>
          <p:cNvSpPr>
            <a:spLocks noGrp="1"/>
          </p:cNvSpPr>
          <p:nvPr>
            <p:ph type="sldNum" sz="quarter" idx="14"/>
          </p:nvPr>
        </p:nvSpPr>
        <p:spPr/>
        <p:txBody>
          <a:bodyPr/>
          <a:lstStyle/>
          <a:p>
            <a:fld id="{D5E68B8A-6874-4300-929B-5C6FAC07A568}" type="slidenum">
              <a:rPr lang="en-US" smtClean="0"/>
              <a:t>13</a:t>
            </a:fld>
            <a:endParaRPr lang="en-US"/>
          </a:p>
        </p:txBody>
      </p:sp>
      <p:sp>
        <p:nvSpPr>
          <p:cNvPr id="2" name="Text Placeholder 1">
            <a:extLst>
              <a:ext uri="{FF2B5EF4-FFF2-40B4-BE49-F238E27FC236}">
                <a16:creationId xmlns:a16="http://schemas.microsoft.com/office/drawing/2014/main" id="{CF7310AD-8BF2-C248-39CB-898A9D1B363B}"/>
              </a:ext>
            </a:extLst>
          </p:cNvPr>
          <p:cNvSpPr>
            <a:spLocks noGrp="1"/>
          </p:cNvSpPr>
          <p:nvPr>
            <p:ph type="body" sz="quarter" idx="10"/>
          </p:nvPr>
        </p:nvSpPr>
        <p:spPr>
          <a:xfrm>
            <a:off x="535133" y="1609358"/>
            <a:ext cx="10857875" cy="4151541"/>
          </a:xfrm>
        </p:spPr>
        <p:txBody>
          <a:bodyPr vert="horz" lIns="91440" tIns="45720" rIns="91440" bIns="45720" numCol="1" anchor="t"/>
          <a:lstStyle/>
          <a:p>
            <a:pPr marL="0" indent="0">
              <a:buNone/>
            </a:pPr>
            <a:r>
              <a:rPr lang="en-US" b="1" u="sng" dirty="0">
                <a:solidFill>
                  <a:schemeClr val="tx1"/>
                </a:solidFill>
                <a:latin typeface="Noto Sans"/>
                <a:ea typeface="Noto Sans"/>
                <a:cs typeface="Arial"/>
              </a:rPr>
              <a:t>Application and Submission Information</a:t>
            </a:r>
            <a:r>
              <a:rPr lang="en-US" dirty="0">
                <a:solidFill>
                  <a:schemeClr val="tx1"/>
                </a:solidFill>
                <a:latin typeface="Noto Sans"/>
                <a:ea typeface="Noto Sans"/>
                <a:cs typeface="Arial"/>
              </a:rPr>
              <a:t>:</a:t>
            </a:r>
          </a:p>
          <a:p>
            <a:r>
              <a:rPr lang="en-US" b="0" i="0" u="none" strike="noStrike" baseline="0" dirty="0">
                <a:solidFill>
                  <a:schemeClr val="tx1"/>
                </a:solidFill>
                <a:latin typeface="Noto Sans"/>
                <a:ea typeface="Noto Sans"/>
                <a:cs typeface="Arial"/>
              </a:rPr>
              <a:t>You must download both the Application Instructions and the Application Package from Grants.gov. You must verify that the Assistance Listing Number and Assistance Listing Description on the first page of the Application Package, and the Funding Opportunity Title and the Funding Opportunity Number match the Program and NOFO to which you are applying.</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r>
              <a:rPr lang="en-US" b="0" i="0" u="none" strike="noStrike" baseline="0" dirty="0">
                <a:solidFill>
                  <a:schemeClr val="tx1"/>
                </a:solidFill>
                <a:latin typeface="Noto Sans"/>
                <a:ea typeface="Noto Sans"/>
                <a:cs typeface="Arial"/>
              </a:rPr>
              <a:t>The Application Package contains the portable document forms (PDFs) available on Grants.gov, such as the SF-424 Family. The Instruction Download contains official copies of the NOFO and forms necessary for a complete application.</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r>
              <a:rPr lang="en-US" b="0" i="0" u="none" strike="noStrike" baseline="0" dirty="0">
                <a:solidFill>
                  <a:schemeClr val="tx1"/>
                </a:solidFill>
                <a:latin typeface="Noto Sans"/>
                <a:ea typeface="Noto Sans"/>
                <a:cs typeface="Arial"/>
              </a:rPr>
              <a:t>Submission of an application that is otherwise sufficient, under the wrong Assistance Listing and Funding Opportunity Number is non curable unless otherwise stated in Threshold requirements.</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pPr marL="0" indent="0">
              <a:buNone/>
            </a:pPr>
            <a:r>
              <a:rPr lang="en-US" b="1" dirty="0">
                <a:solidFill>
                  <a:srgbClr val="002060"/>
                </a:solidFill>
                <a:latin typeface="Noto Sans"/>
                <a:ea typeface="Noto Sans"/>
                <a:cs typeface="Noto Sans"/>
              </a:rPr>
              <a:t>The Direct Link to Apply to Grant</a:t>
            </a:r>
            <a:r>
              <a:rPr lang="en-US" dirty="0">
                <a:latin typeface="Noto Sans"/>
                <a:ea typeface="Noto Sans"/>
                <a:cs typeface="Noto Sans"/>
              </a:rPr>
              <a:t>: </a:t>
            </a:r>
            <a:r>
              <a:rPr lang="en-US" u="sng" dirty="0">
                <a:solidFill>
                  <a:srgbClr val="467886"/>
                </a:solidFill>
                <a:effectLst/>
                <a:latin typeface="Noto Sans"/>
                <a:ea typeface="Noto Sans"/>
                <a:cs typeface="Noto Sans"/>
                <a:hlinkClick r:id="rId2"/>
              </a:rPr>
              <a:t>grants.gov/search-results-detail/353460</a:t>
            </a:r>
            <a:endParaRPr lang="en-US" dirty="0">
              <a:effectLst/>
              <a:latin typeface="Noto Sans"/>
              <a:ea typeface="Noto Sans"/>
              <a:cs typeface="Noto Sans"/>
            </a:endParaRPr>
          </a:p>
          <a:p>
            <a:pPr marL="0" indent="0">
              <a:buNone/>
            </a:pPr>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266788C6-0E28-F526-38D8-10E36725531D}"/>
              </a:ext>
            </a:extLst>
          </p:cNvPr>
          <p:cNvSpPr>
            <a:spLocks noGrp="1"/>
          </p:cNvSpPr>
          <p:nvPr>
            <p:ph type="title"/>
          </p:nvPr>
        </p:nvSpPr>
        <p:spPr>
          <a:xfrm>
            <a:off x="606155" y="705767"/>
            <a:ext cx="8139658" cy="534094"/>
          </a:xfrm>
        </p:spPr>
        <p:txBody>
          <a:bodyPr/>
          <a:lstStyle/>
          <a:p>
            <a:r>
              <a:rPr lang="en-US" sz="3600" b="1" dirty="0">
                <a:solidFill>
                  <a:srgbClr val="0070C0"/>
                </a:solidFill>
              </a:rPr>
              <a:t>How to Apply</a:t>
            </a:r>
          </a:p>
        </p:txBody>
      </p:sp>
    </p:spTree>
    <p:extLst>
      <p:ext uri="{BB962C8B-B14F-4D97-AF65-F5344CB8AC3E}">
        <p14:creationId xmlns:p14="http://schemas.microsoft.com/office/powerpoint/2010/main" val="240250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937705-25DF-35BB-6008-BD9E25DFF0A1}"/>
              </a:ext>
            </a:extLst>
          </p:cNvPr>
          <p:cNvSpPr>
            <a:spLocks noGrp="1"/>
          </p:cNvSpPr>
          <p:nvPr>
            <p:ph type="sldNum" sz="quarter" idx="14"/>
          </p:nvPr>
        </p:nvSpPr>
        <p:spPr/>
        <p:txBody>
          <a:bodyPr/>
          <a:lstStyle/>
          <a:p>
            <a:fld id="{D5E68B8A-6874-4300-929B-5C6FAC07A568}" type="slidenum">
              <a:rPr lang="en-US" smtClean="0"/>
              <a:t>14</a:t>
            </a:fld>
            <a:endParaRPr lang="en-US"/>
          </a:p>
        </p:txBody>
      </p:sp>
      <p:sp>
        <p:nvSpPr>
          <p:cNvPr id="2" name="Text Placeholder 1">
            <a:extLst>
              <a:ext uri="{FF2B5EF4-FFF2-40B4-BE49-F238E27FC236}">
                <a16:creationId xmlns:a16="http://schemas.microsoft.com/office/drawing/2014/main" id="{823ACF4B-3307-3861-DB5D-3F0606CD0910}"/>
              </a:ext>
            </a:extLst>
          </p:cNvPr>
          <p:cNvSpPr>
            <a:spLocks noGrp="1"/>
          </p:cNvSpPr>
          <p:nvPr>
            <p:ph type="body" sz="quarter" idx="10"/>
          </p:nvPr>
        </p:nvSpPr>
        <p:spPr/>
        <p:txBody>
          <a:bodyPr vert="horz" lIns="91440" tIns="45720" rIns="91440" bIns="45720" numCol="1" anchor="t"/>
          <a:lstStyle/>
          <a:p>
            <a:pPr marL="0" indent="0">
              <a:buNone/>
            </a:pPr>
            <a:r>
              <a:rPr lang="en-US" b="1" i="0" u="none" strike="noStrike" baseline="0" dirty="0">
                <a:solidFill>
                  <a:schemeClr val="tx1"/>
                </a:solidFill>
                <a:latin typeface="Noto Sans"/>
                <a:ea typeface="Noto Sans"/>
                <a:cs typeface="Arial"/>
              </a:rPr>
              <a:t>Program Office:</a:t>
            </a:r>
            <a:r>
              <a:rPr lang="en-US" b="1" dirty="0">
                <a:solidFill>
                  <a:schemeClr val="tx1"/>
                </a:solidFill>
                <a:latin typeface="Noto Sans"/>
                <a:ea typeface="Noto Sans"/>
                <a:cs typeface="Arial"/>
              </a:rPr>
              <a:t> </a:t>
            </a:r>
            <a:endParaRPr lang="en-US" b="0" i="0" u="none" strike="noStrike" baseline="0">
              <a:solidFill>
                <a:schemeClr val="tx1"/>
              </a:solidFill>
              <a:latin typeface="Noto Sans"/>
              <a:cs typeface="Arial" panose="020B0604020202020204" pitchFamily="34" charset="0"/>
            </a:endParaRPr>
          </a:p>
          <a:p>
            <a:r>
              <a:rPr lang="en-US" b="0" i="0" u="none" strike="noStrike" baseline="0" dirty="0">
                <a:solidFill>
                  <a:schemeClr val="tx1"/>
                </a:solidFill>
                <a:latin typeface="Noto Sans"/>
                <a:ea typeface="Noto Sans"/>
                <a:cs typeface="Arial"/>
              </a:rPr>
              <a:t>Policy Development and Research</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pPr marL="0" indent="0">
              <a:buNone/>
            </a:pPr>
            <a:endParaRPr lang="en-US" b="1" i="0" u="none" strike="noStrike" baseline="0" dirty="0">
              <a:solidFill>
                <a:schemeClr val="tx1"/>
              </a:solidFill>
              <a:latin typeface="Noto Sans"/>
              <a:cs typeface="Arial" panose="020B0604020202020204" pitchFamily="34" charset="0"/>
            </a:endParaRPr>
          </a:p>
          <a:p>
            <a:pPr marL="0" indent="0">
              <a:buNone/>
            </a:pPr>
            <a:r>
              <a:rPr lang="en-US" b="1" i="0" u="none" strike="noStrike" baseline="0" dirty="0">
                <a:solidFill>
                  <a:schemeClr val="tx1"/>
                </a:solidFill>
                <a:latin typeface="Noto Sans"/>
                <a:ea typeface="Noto Sans"/>
                <a:cs typeface="Arial"/>
              </a:rPr>
              <a:t>Funding Opportunity Title:</a:t>
            </a:r>
            <a:r>
              <a:rPr lang="en-US" b="1" dirty="0">
                <a:solidFill>
                  <a:schemeClr val="tx1"/>
                </a:solidFill>
                <a:latin typeface="Noto Sans"/>
                <a:ea typeface="Noto Sans"/>
                <a:cs typeface="Arial"/>
              </a:rPr>
              <a:t> </a:t>
            </a:r>
            <a:endParaRPr lang="en-US" b="0" i="0" u="none" strike="noStrike" baseline="0">
              <a:solidFill>
                <a:schemeClr val="tx1"/>
              </a:solidFill>
              <a:latin typeface="Noto Sans"/>
              <a:cs typeface="Arial" panose="020B0604020202020204" pitchFamily="34" charset="0"/>
            </a:endParaRPr>
          </a:p>
          <a:p>
            <a:r>
              <a:rPr lang="en-US" b="0" i="0" u="none" strike="noStrike" baseline="0" dirty="0">
                <a:solidFill>
                  <a:schemeClr val="tx1"/>
                </a:solidFill>
                <a:latin typeface="Noto Sans"/>
                <a:ea typeface="Noto Sans"/>
                <a:cs typeface="Arial"/>
              </a:rPr>
              <a:t>HUDRD - HBCU Research Center of Excellence</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pPr marL="0" indent="0">
              <a:buNone/>
            </a:pPr>
            <a:endParaRPr lang="en-US" b="1" i="0" u="none" strike="noStrike" baseline="0" dirty="0">
              <a:solidFill>
                <a:schemeClr val="tx1"/>
              </a:solidFill>
              <a:latin typeface="Noto Sans"/>
              <a:cs typeface="Arial" panose="020B0604020202020204" pitchFamily="34" charset="0"/>
            </a:endParaRPr>
          </a:p>
          <a:p>
            <a:pPr marL="0" indent="0">
              <a:buNone/>
            </a:pPr>
            <a:r>
              <a:rPr lang="en-US" b="1" i="0" u="none" strike="noStrike" baseline="0" dirty="0">
                <a:solidFill>
                  <a:schemeClr val="tx1"/>
                </a:solidFill>
                <a:latin typeface="Noto Sans"/>
                <a:ea typeface="Noto Sans"/>
                <a:cs typeface="Arial"/>
              </a:rPr>
              <a:t>Funding Opportunity Number:</a:t>
            </a:r>
            <a:r>
              <a:rPr lang="en-US" b="1" dirty="0">
                <a:solidFill>
                  <a:schemeClr val="tx1"/>
                </a:solidFill>
                <a:latin typeface="Noto Sans"/>
                <a:ea typeface="Noto Sans"/>
                <a:cs typeface="Arial"/>
              </a:rPr>
              <a:t> </a:t>
            </a:r>
            <a:endParaRPr lang="en-US" b="0" i="0" u="none" strike="noStrike" baseline="0">
              <a:solidFill>
                <a:schemeClr val="tx1"/>
              </a:solidFill>
              <a:latin typeface="Noto Sans"/>
              <a:cs typeface="Arial" panose="020B0604020202020204" pitchFamily="34" charset="0"/>
            </a:endParaRPr>
          </a:p>
          <a:p>
            <a:r>
              <a:rPr lang="en-US" b="0" i="0" u="none" strike="noStrike" baseline="0" dirty="0">
                <a:solidFill>
                  <a:schemeClr val="tx1"/>
                </a:solidFill>
                <a:latin typeface="Noto Sans"/>
                <a:ea typeface="Noto Sans"/>
                <a:cs typeface="Arial"/>
              </a:rPr>
              <a:t>FR-6800-N-29F</a:t>
            </a:r>
            <a:r>
              <a:rPr lang="en-US" dirty="0">
                <a:solidFill>
                  <a:schemeClr val="tx1"/>
                </a:solidFill>
                <a:latin typeface="Noto Sans"/>
                <a:ea typeface="Noto Sans"/>
                <a:cs typeface="Arial"/>
              </a:rPr>
              <a:t> </a:t>
            </a:r>
            <a:endParaRPr lang="en-US" b="0" i="0" u="none" strike="noStrike" baseline="0" dirty="0">
              <a:solidFill>
                <a:schemeClr val="tx1"/>
              </a:solidFill>
              <a:latin typeface="Noto Sans"/>
              <a:cs typeface="Arial" panose="020B0604020202020204" pitchFamily="34" charset="0"/>
            </a:endParaRPr>
          </a:p>
          <a:p>
            <a:pPr marL="0" indent="0">
              <a:buNone/>
            </a:pPr>
            <a:br>
              <a:rPr lang="en-US" sz="1800" dirty="0">
                <a:solidFill>
                  <a:srgbClr val="2980B9"/>
                </a:solidFill>
                <a:effectLst/>
                <a:latin typeface="Times New Roman" panose="02020603050405020304" pitchFamily="18" charset="0"/>
                <a:ea typeface="Times New Roman" panose="02020603050405020304" pitchFamily="18" charset="0"/>
              </a:rPr>
            </a:br>
            <a:br>
              <a:rPr lang="en-US" sz="1800" dirty="0">
                <a:solidFill>
                  <a:srgbClr val="2980B9"/>
                </a:solidFill>
                <a:effectLst/>
                <a:latin typeface="Times New Roman" panose="02020603050405020304" pitchFamily="18" charset="0"/>
                <a:ea typeface="Times New Roman" panose="02020603050405020304" pitchFamily="18" charset="0"/>
              </a:rPr>
            </a:br>
            <a:endParaRPr lang="en-US" dirty="0"/>
          </a:p>
        </p:txBody>
      </p:sp>
      <p:sp>
        <p:nvSpPr>
          <p:cNvPr id="3" name="Title 2">
            <a:extLst>
              <a:ext uri="{FF2B5EF4-FFF2-40B4-BE49-F238E27FC236}">
                <a16:creationId xmlns:a16="http://schemas.microsoft.com/office/drawing/2014/main" id="{9E3E0E6D-AD2E-B5DA-53D1-C4724F8BAF60}"/>
              </a:ext>
            </a:extLst>
          </p:cNvPr>
          <p:cNvSpPr>
            <a:spLocks noGrp="1"/>
          </p:cNvSpPr>
          <p:nvPr>
            <p:ph type="title"/>
          </p:nvPr>
        </p:nvSpPr>
        <p:spPr/>
        <p:txBody>
          <a:bodyPr/>
          <a:lstStyle/>
          <a:p>
            <a:pPr algn="ctr"/>
            <a:r>
              <a:rPr lang="en-US" sz="3600" b="1" dirty="0">
                <a:solidFill>
                  <a:srgbClr val="0070C0"/>
                </a:solidFill>
              </a:rPr>
              <a:t>How to Apply Continued….</a:t>
            </a:r>
          </a:p>
        </p:txBody>
      </p:sp>
    </p:spTree>
    <p:extLst>
      <p:ext uri="{BB962C8B-B14F-4D97-AF65-F5344CB8AC3E}">
        <p14:creationId xmlns:p14="http://schemas.microsoft.com/office/powerpoint/2010/main" val="63989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AF5C6-5F14-C711-9870-D6888BBB8196}"/>
              </a:ext>
            </a:extLst>
          </p:cNvPr>
          <p:cNvSpPr>
            <a:spLocks noGrp="1"/>
          </p:cNvSpPr>
          <p:nvPr>
            <p:ph type="sldNum" sz="quarter" idx="14"/>
          </p:nvPr>
        </p:nvSpPr>
        <p:spPr/>
        <p:txBody>
          <a:bodyPr/>
          <a:lstStyle/>
          <a:p>
            <a:fld id="{D5E68B8A-6874-4300-929B-5C6FAC07A568}" type="slidenum">
              <a:rPr lang="en-US" smtClean="0"/>
              <a:t>15</a:t>
            </a:fld>
            <a:endParaRPr lang="en-US"/>
          </a:p>
        </p:txBody>
      </p:sp>
      <p:sp>
        <p:nvSpPr>
          <p:cNvPr id="2" name="Text Placeholder 1">
            <a:extLst>
              <a:ext uri="{FF2B5EF4-FFF2-40B4-BE49-F238E27FC236}">
                <a16:creationId xmlns:a16="http://schemas.microsoft.com/office/drawing/2014/main" id="{A333AE9B-2EDA-D631-240B-12E2A6F4999F}"/>
              </a:ext>
            </a:extLst>
          </p:cNvPr>
          <p:cNvSpPr>
            <a:spLocks noGrp="1"/>
          </p:cNvSpPr>
          <p:nvPr>
            <p:ph type="body" sz="quarter" idx="10"/>
          </p:nvPr>
        </p:nvSpPr>
        <p:spPr/>
        <p:txBody>
          <a:bodyPr/>
          <a:lstStyle/>
          <a:p>
            <a:r>
              <a:rPr lang="en-US" b="0" i="0" u="none" strike="noStrike" baseline="0" dirty="0">
                <a:solidFill>
                  <a:srgbClr val="002060"/>
                </a:solidFill>
              </a:rPr>
              <a:t>The application deadline is 11:59:59 PM Eastern Standard time on: </a:t>
            </a:r>
            <a:r>
              <a:rPr lang="en-US" b="1" dirty="0">
                <a:solidFill>
                  <a:srgbClr val="002060"/>
                </a:solidFill>
                <a:effectLst/>
              </a:rPr>
              <a:t>July 9, 2024</a:t>
            </a:r>
          </a:p>
          <a:p>
            <a:endParaRPr lang="en-US" b="0" i="0" u="none" strike="noStrike" baseline="0" dirty="0">
              <a:solidFill>
                <a:srgbClr val="002060"/>
              </a:solidFill>
            </a:endParaRPr>
          </a:p>
          <a:p>
            <a:r>
              <a:rPr lang="en-US" b="0" i="0" u="none" strike="noStrike" baseline="0" dirty="0">
                <a:solidFill>
                  <a:srgbClr val="002060"/>
                </a:solidFill>
              </a:rPr>
              <a:t>Applications submitted after the deadline stated within this NOFO that do not meet the requirements of the grace period policy will be marked late. Late applications are ineligible and will not be considered for funding. See Section IV. D. Application Submission Dates and Times. </a:t>
            </a:r>
          </a:p>
          <a:p>
            <a:endParaRPr lang="en-US" b="0" i="0" u="none" strike="noStrike" baseline="0" dirty="0">
              <a:solidFill>
                <a:srgbClr val="002060"/>
              </a:solidFill>
            </a:endParaRPr>
          </a:p>
          <a:p>
            <a:r>
              <a:rPr lang="en-US" b="0" i="0" u="none" strike="noStrike" baseline="0" dirty="0">
                <a:solidFill>
                  <a:srgbClr val="002060"/>
                </a:solidFill>
              </a:rPr>
              <a:t>HUD strongly recommends you submit your application at least </a:t>
            </a:r>
            <a:r>
              <a:rPr lang="en-US" b="1" i="0" u="none" strike="noStrike" baseline="0" dirty="0">
                <a:solidFill>
                  <a:srgbClr val="002060"/>
                </a:solidFill>
              </a:rPr>
              <a:t>48 hours before the deadline </a:t>
            </a:r>
            <a:r>
              <a:rPr lang="en-US" b="0" i="0" u="none" strike="noStrike" baseline="0" dirty="0">
                <a:solidFill>
                  <a:srgbClr val="002060"/>
                </a:solidFill>
              </a:rPr>
              <a:t>and during regular business hours to allow enough time to correct errors or overcome other problems.</a:t>
            </a:r>
          </a:p>
          <a:p>
            <a:endParaRPr lang="en-US" dirty="0"/>
          </a:p>
        </p:txBody>
      </p:sp>
      <p:sp>
        <p:nvSpPr>
          <p:cNvPr id="3" name="Title 2">
            <a:extLst>
              <a:ext uri="{FF2B5EF4-FFF2-40B4-BE49-F238E27FC236}">
                <a16:creationId xmlns:a16="http://schemas.microsoft.com/office/drawing/2014/main" id="{894F1B41-5D46-A059-AED3-F85C89CB9A0A}"/>
              </a:ext>
            </a:extLst>
          </p:cNvPr>
          <p:cNvSpPr>
            <a:spLocks noGrp="1"/>
          </p:cNvSpPr>
          <p:nvPr>
            <p:ph type="title"/>
          </p:nvPr>
        </p:nvSpPr>
        <p:spPr/>
        <p:txBody>
          <a:bodyPr lIns="0" tIns="0" rIns="0" bIns="0" anchor="t">
            <a:noAutofit/>
          </a:bodyPr>
          <a:lstStyle/>
          <a:p>
            <a:pPr algn="ctr"/>
            <a:r>
              <a:rPr lang="en-US" sz="3600" b="1" dirty="0">
                <a:solidFill>
                  <a:srgbClr val="0070C0"/>
                </a:solidFill>
                <a:latin typeface="Noto Sans Light"/>
              </a:rPr>
              <a:t>Key Information and Dates </a:t>
            </a:r>
          </a:p>
        </p:txBody>
      </p:sp>
    </p:spTree>
    <p:extLst>
      <p:ext uri="{BB962C8B-B14F-4D97-AF65-F5344CB8AC3E}">
        <p14:creationId xmlns:p14="http://schemas.microsoft.com/office/powerpoint/2010/main" val="262950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B2988A-040B-9A62-1C5B-4E58350C4407}"/>
              </a:ext>
            </a:extLst>
          </p:cNvPr>
          <p:cNvSpPr>
            <a:spLocks noGrp="1"/>
          </p:cNvSpPr>
          <p:nvPr>
            <p:ph type="sldNum" sz="quarter" idx="14"/>
          </p:nvPr>
        </p:nvSpPr>
        <p:spPr/>
        <p:txBody>
          <a:bodyPr/>
          <a:lstStyle/>
          <a:p>
            <a:fld id="{D5E68B8A-6874-4300-929B-5C6FAC07A568}" type="slidenum">
              <a:rPr lang="en-US" smtClean="0"/>
              <a:t>16</a:t>
            </a:fld>
            <a:endParaRPr lang="en-US"/>
          </a:p>
        </p:txBody>
      </p:sp>
      <p:sp>
        <p:nvSpPr>
          <p:cNvPr id="2" name="Text Placeholder 1">
            <a:extLst>
              <a:ext uri="{FF2B5EF4-FFF2-40B4-BE49-F238E27FC236}">
                <a16:creationId xmlns:a16="http://schemas.microsoft.com/office/drawing/2014/main" id="{DCB6CE61-B234-65F1-FCDE-17A799CE4826}"/>
              </a:ext>
            </a:extLst>
          </p:cNvPr>
          <p:cNvSpPr>
            <a:spLocks noGrp="1"/>
          </p:cNvSpPr>
          <p:nvPr>
            <p:ph type="body" sz="quarter" idx="10"/>
          </p:nvPr>
        </p:nvSpPr>
        <p:spPr/>
        <p:txBody>
          <a:bodyPr vert="horz" lIns="91440" tIns="45720" rIns="91440" bIns="45720" numCol="1" anchor="t"/>
          <a:lstStyle/>
          <a:p>
            <a:pPr>
              <a:lnSpc>
                <a:spcPct val="107000"/>
              </a:lnSpc>
              <a:spcBef>
                <a:spcPts val="0"/>
              </a:spcBef>
              <a:spcAft>
                <a:spcPts val="800"/>
              </a:spcAft>
            </a:pPr>
            <a:r>
              <a:rPr lang="en-US" b="1" dirty="0">
                <a:solidFill>
                  <a:schemeClr val="tx1"/>
                </a:solidFill>
                <a:effectLst/>
              </a:rPr>
              <a:t>Grants.gov Customer Support. </a:t>
            </a:r>
            <a:r>
              <a:rPr lang="en-US" dirty="0">
                <a:solidFill>
                  <a:schemeClr val="tx1"/>
                </a:solidFill>
                <a:effectLst/>
              </a:rPr>
              <a:t>Grants.gov provides customer support information on its website at </a:t>
            </a:r>
            <a:r>
              <a:rPr lang="en-US" b="1" dirty="0">
                <a:solidFill>
                  <a:schemeClr val="tx1"/>
                </a:solidFill>
                <a:effectLst/>
              </a:rPr>
              <a:t>https://www.grants.gov/web/grants/support.html </a:t>
            </a:r>
            <a:r>
              <a:rPr lang="en-US" dirty="0">
                <a:solidFill>
                  <a:schemeClr val="tx1"/>
                </a:solidFill>
                <a:effectLst/>
              </a:rPr>
              <a:t>. Applicants having difficulty accessing the application and instructions or having technical problems can receive customer support from Grants.gov by calling </a:t>
            </a:r>
            <a:r>
              <a:rPr lang="en-US" b="1" dirty="0">
                <a:solidFill>
                  <a:schemeClr val="tx1"/>
                </a:solidFill>
                <a:effectLst/>
              </a:rPr>
              <a:t>(800) 518-GRANTS </a:t>
            </a:r>
            <a:r>
              <a:rPr lang="en-US" dirty="0">
                <a:solidFill>
                  <a:schemeClr val="tx1"/>
                </a:solidFill>
                <a:effectLst/>
              </a:rPr>
              <a:t>or by sending an email to: </a:t>
            </a:r>
            <a:r>
              <a:rPr lang="en-US" b="1" dirty="0">
                <a:solidFill>
                  <a:schemeClr val="tx1"/>
                </a:solidFill>
                <a:effectLst/>
              </a:rPr>
              <a:t>support@grants.gov</a:t>
            </a:r>
            <a:r>
              <a:rPr lang="en-US" dirty="0">
                <a:solidFill>
                  <a:schemeClr val="tx1"/>
                </a:solidFill>
                <a:effectLst/>
              </a:rPr>
              <a:t>. </a:t>
            </a:r>
          </a:p>
          <a:p>
            <a:pPr>
              <a:lnSpc>
                <a:spcPct val="107000"/>
              </a:lnSpc>
              <a:spcBef>
                <a:spcPts val="0"/>
              </a:spcBef>
              <a:spcAft>
                <a:spcPts val="800"/>
              </a:spcAft>
            </a:pPr>
            <a:r>
              <a:rPr lang="en-US" dirty="0">
                <a:solidFill>
                  <a:schemeClr val="tx1"/>
                </a:solidFill>
                <a:effectLst/>
              </a:rPr>
              <a:t>The customer support center is open 24 hours a day, seven days per week, except Federal holidays. The phone number above may also be reached by individuals who are deaf or hard of hearing, or who have speech disabilities, through the Federal Relay Service’s teletype service at </a:t>
            </a:r>
            <a:r>
              <a:rPr lang="en-US" b="1" dirty="0">
                <a:solidFill>
                  <a:schemeClr val="tx1"/>
                </a:solidFill>
                <a:effectLst/>
              </a:rPr>
              <a:t>800-877-8339</a:t>
            </a:r>
            <a:r>
              <a:rPr lang="en-US" dirty="0">
                <a:solidFill>
                  <a:schemeClr val="tx1"/>
                </a:solidFill>
                <a:effectLst/>
              </a:rPr>
              <a:t>. </a:t>
            </a:r>
          </a:p>
          <a:p>
            <a:pPr>
              <a:lnSpc>
                <a:spcPct val="107000"/>
              </a:lnSpc>
              <a:spcBef>
                <a:spcPts val="0"/>
              </a:spcBef>
              <a:spcAft>
                <a:spcPts val="800"/>
              </a:spcAft>
            </a:pPr>
            <a:r>
              <a:rPr lang="en-US" b="1" u="sng" dirty="0">
                <a:solidFill>
                  <a:schemeClr val="tx1"/>
                </a:solidFill>
                <a:effectLst/>
                <a:latin typeface="Noto Sans"/>
                <a:ea typeface="Noto Sans"/>
                <a:cs typeface="Noto Sans"/>
              </a:rPr>
              <a:t>Important</a:t>
            </a:r>
            <a:r>
              <a:rPr lang="en-US" dirty="0">
                <a:solidFill>
                  <a:schemeClr val="tx1"/>
                </a:solidFill>
                <a:effectLst/>
                <a:latin typeface="Noto Sans"/>
                <a:ea typeface="Noto Sans"/>
                <a:cs typeface="Noto Sans"/>
              </a:rPr>
              <a:t>: Please make note of the Grants.gov tracking number as </a:t>
            </a:r>
            <a:r>
              <a:rPr lang="en-US" dirty="0">
                <a:solidFill>
                  <a:schemeClr val="tx1"/>
                </a:solidFill>
                <a:latin typeface="Noto Sans"/>
                <a:ea typeface="Noto Sans"/>
                <a:cs typeface="Noto Sans"/>
              </a:rPr>
              <a:t>you will need it for </a:t>
            </a:r>
            <a:r>
              <a:rPr lang="en-US" dirty="0">
                <a:solidFill>
                  <a:schemeClr val="tx1"/>
                </a:solidFill>
                <a:effectLst/>
                <a:latin typeface="Noto Sans"/>
                <a:ea typeface="Noto Sans"/>
                <a:cs typeface="Noto Sans"/>
              </a:rPr>
              <a:t>the Grants.gov Help Desk if you seek assistance.</a:t>
            </a:r>
            <a:r>
              <a:rPr lang="en-US" dirty="0">
                <a:solidFill>
                  <a:schemeClr val="tx1"/>
                </a:solidFill>
                <a:latin typeface="Noto Sans"/>
                <a:ea typeface="Noto Sans"/>
                <a:cs typeface="Noto Sans"/>
              </a:rPr>
              <a:t> </a:t>
            </a:r>
            <a:endParaRPr lang="en-US" dirty="0">
              <a:solidFill>
                <a:schemeClr val="tx1"/>
              </a:solidFill>
              <a:effectLst/>
            </a:endParaRPr>
          </a:p>
          <a:p>
            <a:endParaRPr lang="en-US" dirty="0"/>
          </a:p>
        </p:txBody>
      </p:sp>
      <p:sp>
        <p:nvSpPr>
          <p:cNvPr id="3" name="Title 2">
            <a:extLst>
              <a:ext uri="{FF2B5EF4-FFF2-40B4-BE49-F238E27FC236}">
                <a16:creationId xmlns:a16="http://schemas.microsoft.com/office/drawing/2014/main" id="{725A52D8-D7A4-1C5C-591B-EC0AC8496360}"/>
              </a:ext>
            </a:extLst>
          </p:cNvPr>
          <p:cNvSpPr>
            <a:spLocks noGrp="1"/>
          </p:cNvSpPr>
          <p:nvPr>
            <p:ph type="title"/>
          </p:nvPr>
        </p:nvSpPr>
        <p:spPr/>
        <p:txBody>
          <a:bodyPr/>
          <a:lstStyle/>
          <a:p>
            <a:pPr algn="ctr"/>
            <a:r>
              <a:rPr lang="en-US" sz="3600" b="1" dirty="0">
                <a:solidFill>
                  <a:srgbClr val="0070C0"/>
                </a:solidFill>
              </a:rPr>
              <a:t>Resources for Assistance</a:t>
            </a:r>
          </a:p>
        </p:txBody>
      </p:sp>
    </p:spTree>
    <p:extLst>
      <p:ext uri="{BB962C8B-B14F-4D97-AF65-F5344CB8AC3E}">
        <p14:creationId xmlns:p14="http://schemas.microsoft.com/office/powerpoint/2010/main" val="234885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608D1A-9186-E6BD-90E4-3A9383C8813A}"/>
              </a:ext>
            </a:extLst>
          </p:cNvPr>
          <p:cNvSpPr>
            <a:spLocks noGrp="1"/>
          </p:cNvSpPr>
          <p:nvPr>
            <p:ph type="sldNum" sz="quarter" idx="14"/>
          </p:nvPr>
        </p:nvSpPr>
        <p:spPr/>
        <p:txBody>
          <a:bodyPr/>
          <a:lstStyle/>
          <a:p>
            <a:fld id="{D5E68B8A-6874-4300-929B-5C6FAC07A568}" type="slidenum">
              <a:rPr lang="en-US" smtClean="0"/>
              <a:t>17</a:t>
            </a:fld>
            <a:endParaRPr lang="en-US"/>
          </a:p>
        </p:txBody>
      </p:sp>
      <p:sp>
        <p:nvSpPr>
          <p:cNvPr id="2" name="Text Placeholder 1">
            <a:extLst>
              <a:ext uri="{FF2B5EF4-FFF2-40B4-BE49-F238E27FC236}">
                <a16:creationId xmlns:a16="http://schemas.microsoft.com/office/drawing/2014/main" id="{21F2548C-F542-AF5F-FA2D-53E8196C1F86}"/>
              </a:ext>
            </a:extLst>
          </p:cNvPr>
          <p:cNvSpPr>
            <a:spLocks noGrp="1"/>
          </p:cNvSpPr>
          <p:nvPr>
            <p:ph type="body" sz="quarter" idx="10"/>
          </p:nvPr>
        </p:nvSpPr>
        <p:spPr/>
        <p:txBody>
          <a:bodyPr/>
          <a:lstStyle/>
          <a:p>
            <a:r>
              <a:rPr lang="en-US" dirty="0">
                <a:solidFill>
                  <a:schemeClr val="tx1"/>
                </a:solidFill>
                <a:hlinkClick r:id="rId2">
                  <a:extLst>
                    <a:ext uri="{A12FA001-AC4F-418D-AE19-62706E023703}">
                      <ahyp:hlinkClr xmlns:ahyp="http://schemas.microsoft.com/office/drawing/2018/hyperlinkcolor" val="tx"/>
                    </a:ext>
                  </a:extLst>
                </a:hlinkClick>
              </a:rPr>
              <a:t>HBCU Research Centers of Excellence | HUD USER</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North Carolina A&amp;T State University’s COE Website:  </a:t>
            </a:r>
            <a:r>
              <a:rPr lang="en-US" dirty="0">
                <a:solidFill>
                  <a:schemeClr val="tx1"/>
                </a:solidFill>
                <a:hlinkClick r:id="rId3">
                  <a:extLst>
                    <a:ext uri="{A12FA001-AC4F-418D-AE19-62706E023703}">
                      <ahyp:hlinkClr xmlns:ahyp="http://schemas.microsoft.com/office/drawing/2018/hyperlinkcolor" val="tx"/>
                    </a:ext>
                  </a:extLst>
                </a:hlinkClick>
              </a:rPr>
              <a:t>CIAHSC</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Howard University’s COE Website: </a:t>
            </a:r>
            <a:r>
              <a:rPr lang="en-US" dirty="0">
                <a:solidFill>
                  <a:srgbClr val="0E3769"/>
                </a:solidFill>
                <a:hlinkClick r:id="rId4">
                  <a:extLst>
                    <a:ext uri="{A12FA001-AC4F-418D-AE19-62706E023703}">
                      <ahyp:hlinkClr xmlns:ahyp="http://schemas.microsoft.com/office/drawing/2018/hyperlinkcolor" val="tx"/>
                    </a:ext>
                  </a:extLst>
                </a:hlinkClick>
              </a:rPr>
              <a:t>Center of Excellence in Housing and Urban Research and Policy (CHURP) </a:t>
            </a:r>
            <a:r>
              <a:rPr lang="en-US" u="sng" dirty="0">
                <a:solidFill>
                  <a:srgbClr val="0E3769"/>
                </a:solidFill>
                <a:hlinkClick r:id="rId4">
                  <a:extLst>
                    <a:ext uri="{A12FA001-AC4F-418D-AE19-62706E023703}">
                      <ahyp:hlinkClr xmlns:ahyp="http://schemas.microsoft.com/office/drawing/2018/hyperlinkcolor" val="tx"/>
                    </a:ext>
                  </a:extLst>
                </a:hlinkClick>
              </a:rPr>
              <a:t>| </a:t>
            </a:r>
            <a:r>
              <a:rPr lang="en-US" dirty="0">
                <a:solidFill>
                  <a:schemeClr val="tx1"/>
                </a:solidFill>
                <a:hlinkClick r:id="rId4">
                  <a:extLst>
                    <a:ext uri="{A12FA001-AC4F-418D-AE19-62706E023703}">
                      <ahyp:hlinkClr xmlns:ahyp="http://schemas.microsoft.com/office/drawing/2018/hyperlinkcolor" val="tx"/>
                    </a:ext>
                  </a:extLst>
                </a:hlinkClick>
              </a:rPr>
              <a:t>Howard University COAS Centers</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A Toolkit Developed by Howard and Texas Southern University to assist applicants with applying to COE grants: </a:t>
            </a:r>
            <a:r>
              <a:rPr lang="en-US" dirty="0">
                <a:solidFill>
                  <a:schemeClr val="tx1"/>
                </a:solidFill>
                <a:hlinkClick r:id="rId5">
                  <a:extLst>
                    <a:ext uri="{A12FA001-AC4F-418D-AE19-62706E023703}">
                      <ahyp:hlinkClr xmlns:ahyp="http://schemas.microsoft.com/office/drawing/2018/hyperlinkcolor" val="tx"/>
                    </a:ext>
                  </a:extLst>
                </a:hlinkClick>
              </a:rPr>
              <a:t>Research Toolkit | Howard University COAS Centers</a:t>
            </a:r>
            <a:endParaRPr lang="en-US" dirty="0">
              <a:solidFill>
                <a:schemeClr val="tx1"/>
              </a:solidFill>
            </a:endParaRPr>
          </a:p>
          <a:p>
            <a:pPr marL="0" indent="0">
              <a:buNone/>
            </a:pPr>
            <a:endParaRPr lang="en-US" dirty="0"/>
          </a:p>
        </p:txBody>
      </p:sp>
      <p:sp>
        <p:nvSpPr>
          <p:cNvPr id="3" name="Title 2">
            <a:extLst>
              <a:ext uri="{FF2B5EF4-FFF2-40B4-BE49-F238E27FC236}">
                <a16:creationId xmlns:a16="http://schemas.microsoft.com/office/drawing/2014/main" id="{77F30166-900E-AD95-DD9B-15B9B6FE271E}"/>
              </a:ext>
            </a:extLst>
          </p:cNvPr>
          <p:cNvSpPr>
            <a:spLocks noGrp="1"/>
          </p:cNvSpPr>
          <p:nvPr>
            <p:ph type="title"/>
          </p:nvPr>
        </p:nvSpPr>
        <p:spPr/>
        <p:txBody>
          <a:bodyPr/>
          <a:lstStyle/>
          <a:p>
            <a:pPr algn="ctr"/>
            <a:r>
              <a:rPr lang="en-US" sz="3600" b="1" dirty="0">
                <a:solidFill>
                  <a:srgbClr val="0070C0"/>
                </a:solidFill>
              </a:rPr>
              <a:t>Additional Resources to Visit</a:t>
            </a:r>
          </a:p>
        </p:txBody>
      </p:sp>
    </p:spTree>
    <p:extLst>
      <p:ext uri="{BB962C8B-B14F-4D97-AF65-F5344CB8AC3E}">
        <p14:creationId xmlns:p14="http://schemas.microsoft.com/office/powerpoint/2010/main" val="64615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C6CAB0-7769-9969-728F-41E686551896}"/>
              </a:ext>
            </a:extLst>
          </p:cNvPr>
          <p:cNvSpPr>
            <a:spLocks noGrp="1"/>
          </p:cNvSpPr>
          <p:nvPr>
            <p:ph type="sldNum" sz="quarter" idx="14"/>
          </p:nvPr>
        </p:nvSpPr>
        <p:spPr/>
        <p:txBody>
          <a:bodyPr/>
          <a:lstStyle/>
          <a:p>
            <a:fld id="{D5E68B8A-6874-4300-929B-5C6FAC07A568}" type="slidenum">
              <a:rPr lang="en-US" smtClean="0"/>
              <a:t>18</a:t>
            </a:fld>
            <a:endParaRPr lang="en-US"/>
          </a:p>
        </p:txBody>
      </p:sp>
      <p:sp>
        <p:nvSpPr>
          <p:cNvPr id="2" name="Text Placeholder 1">
            <a:extLst>
              <a:ext uri="{FF2B5EF4-FFF2-40B4-BE49-F238E27FC236}">
                <a16:creationId xmlns:a16="http://schemas.microsoft.com/office/drawing/2014/main" id="{A49192A7-1FBF-3F25-E6C8-B0FA9E40C6C1}"/>
              </a:ext>
            </a:extLst>
          </p:cNvPr>
          <p:cNvSpPr>
            <a:spLocks noGrp="1"/>
          </p:cNvSpPr>
          <p:nvPr>
            <p:ph type="body" sz="quarter" idx="10"/>
          </p:nvPr>
        </p:nvSpPr>
        <p:spPr/>
        <p:txBody>
          <a:bodyPr vert="horz" lIns="91440" tIns="45720" rIns="91440" bIns="45720" numCol="1" anchor="t"/>
          <a:lstStyle/>
          <a:p>
            <a:pPr>
              <a:spcBef>
                <a:spcPts val="0"/>
              </a:spcBef>
              <a:spcAft>
                <a:spcPts val="0"/>
              </a:spcAft>
            </a:pPr>
            <a:r>
              <a:rPr lang="en-US" b="1" dirty="0">
                <a:solidFill>
                  <a:srgbClr val="002060"/>
                </a:solidFill>
                <a:effectLst/>
              </a:rPr>
              <a:t>Randall Sisco </a:t>
            </a:r>
            <a:r>
              <a:rPr lang="en-US" dirty="0">
                <a:solidFill>
                  <a:srgbClr val="0070C0"/>
                </a:solidFill>
                <a:hlinkClick r:id="rId2">
                  <a:extLst>
                    <a:ext uri="{A12FA001-AC4F-418D-AE19-62706E023703}">
                      <ahyp:hlinkClr xmlns:ahyp="http://schemas.microsoft.com/office/drawing/2018/hyperlinkcolor" val="tx"/>
                    </a:ext>
                  </a:extLst>
                </a:hlinkClick>
              </a:rPr>
              <a:t>r</a:t>
            </a:r>
            <a:r>
              <a:rPr lang="en-US" dirty="0">
                <a:solidFill>
                  <a:srgbClr val="0070C0"/>
                </a:solidFill>
                <a:effectLst/>
                <a:hlinkClick r:id="rId2">
                  <a:extLst>
                    <a:ext uri="{A12FA001-AC4F-418D-AE19-62706E023703}">
                      <ahyp:hlinkClr xmlns:ahyp="http://schemas.microsoft.com/office/drawing/2018/hyperlinkcolor" val="tx"/>
                    </a:ext>
                  </a:extLst>
                </a:hlinkClick>
              </a:rPr>
              <a:t>andall.v.sisco@hud.gov</a:t>
            </a:r>
            <a:endParaRPr lang="en-US" dirty="0">
              <a:solidFill>
                <a:srgbClr val="0070C0"/>
              </a:solidFill>
            </a:endParaRPr>
          </a:p>
          <a:p>
            <a:pPr lvl="1" indent="-344170">
              <a:spcBef>
                <a:spcPts val="0"/>
              </a:spcBef>
              <a:spcAft>
                <a:spcPts val="0"/>
              </a:spcAft>
            </a:pPr>
            <a:r>
              <a:rPr lang="en-US" sz="2000" dirty="0">
                <a:solidFill>
                  <a:srgbClr val="002060"/>
                </a:solidFill>
                <a:effectLst/>
              </a:rPr>
              <a:t>Grant Officer, Grants Management and University Partnerships Division</a:t>
            </a:r>
          </a:p>
          <a:p>
            <a:pPr marL="0" indent="0">
              <a:spcBef>
                <a:spcPts val="0"/>
              </a:spcBef>
              <a:spcAft>
                <a:spcPts val="0"/>
              </a:spcAft>
              <a:buNone/>
            </a:pPr>
            <a:endParaRPr lang="en-US" b="1" dirty="0">
              <a:solidFill>
                <a:srgbClr val="002060"/>
              </a:solidFill>
            </a:endParaRPr>
          </a:p>
          <a:p>
            <a:pPr>
              <a:spcBef>
                <a:spcPts val="0"/>
              </a:spcBef>
              <a:spcAft>
                <a:spcPts val="0"/>
              </a:spcAft>
            </a:pPr>
            <a:r>
              <a:rPr lang="en-US" b="1" dirty="0">
                <a:solidFill>
                  <a:srgbClr val="002060"/>
                </a:solidFill>
              </a:rPr>
              <a:t>Maria Milligan </a:t>
            </a:r>
            <a:r>
              <a:rPr lang="en-US" dirty="0">
                <a:solidFill>
                  <a:srgbClr val="0070C0"/>
                </a:solidFill>
                <a:hlinkClick r:id="rId3">
                  <a:extLst>
                    <a:ext uri="{A12FA001-AC4F-418D-AE19-62706E023703}">
                      <ahyp:hlinkClr xmlns:ahyp="http://schemas.microsoft.com/office/drawing/2018/hyperlinkcolor" val="tx"/>
                    </a:ext>
                  </a:extLst>
                </a:hlinkClick>
              </a:rPr>
              <a:t>maria.l.milligan@hud.gov</a:t>
            </a:r>
            <a:endParaRPr lang="en-US" dirty="0">
              <a:solidFill>
                <a:srgbClr val="0070C0"/>
              </a:solidFill>
            </a:endParaRPr>
          </a:p>
          <a:p>
            <a:pPr lvl="1" indent="-344170">
              <a:spcBef>
                <a:spcPts val="0"/>
              </a:spcBef>
              <a:spcAft>
                <a:spcPts val="0"/>
              </a:spcAft>
            </a:pPr>
            <a:r>
              <a:rPr lang="en-US" sz="2000" dirty="0">
                <a:solidFill>
                  <a:srgbClr val="002060"/>
                </a:solidFill>
              </a:rPr>
              <a:t>Government Technical Representative, Priority Projects and Innovation Division</a:t>
            </a:r>
          </a:p>
          <a:p>
            <a:pPr marL="0" indent="0">
              <a:lnSpc>
                <a:spcPct val="100000"/>
              </a:lnSpc>
              <a:spcBef>
                <a:spcPts val="0"/>
              </a:spcBef>
              <a:spcAft>
                <a:spcPts val="0"/>
              </a:spcAft>
              <a:buNone/>
            </a:pPr>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CAA938E5-B5AE-04CD-267F-A7698751FFED}"/>
              </a:ext>
            </a:extLst>
          </p:cNvPr>
          <p:cNvSpPr>
            <a:spLocks noGrp="1"/>
          </p:cNvSpPr>
          <p:nvPr>
            <p:ph type="title"/>
          </p:nvPr>
        </p:nvSpPr>
        <p:spPr>
          <a:xfrm>
            <a:off x="419723" y="665671"/>
            <a:ext cx="8303037" cy="1067974"/>
          </a:xfrm>
        </p:spPr>
        <p:txBody>
          <a:bodyPr lIns="0" tIns="0" rIns="0" bIns="0" anchor="t">
            <a:noAutofit/>
          </a:bodyPr>
          <a:lstStyle/>
          <a:p>
            <a:r>
              <a:rPr lang="en-US" sz="3600" b="1" dirty="0">
                <a:solidFill>
                  <a:srgbClr val="0070C0"/>
                </a:solidFill>
                <a:latin typeface="Noto Sans Light"/>
              </a:rPr>
              <a:t>Points of Contacts </a:t>
            </a:r>
          </a:p>
        </p:txBody>
      </p:sp>
    </p:spTree>
    <p:extLst>
      <p:ext uri="{BB962C8B-B14F-4D97-AF65-F5344CB8AC3E}">
        <p14:creationId xmlns:p14="http://schemas.microsoft.com/office/powerpoint/2010/main" val="270446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264339-F902-EDDB-5453-6CE0C20CE8EC}"/>
              </a:ext>
            </a:extLst>
          </p:cNvPr>
          <p:cNvSpPr>
            <a:spLocks noGrp="1"/>
          </p:cNvSpPr>
          <p:nvPr>
            <p:ph type="sldNum" sz="quarter" idx="14"/>
          </p:nvPr>
        </p:nvSpPr>
        <p:spPr/>
        <p:txBody>
          <a:bodyPr/>
          <a:lstStyle/>
          <a:p>
            <a:fld id="{D5E68B8A-6874-4300-929B-5C6FAC07A568}" type="slidenum">
              <a:rPr lang="en-US" smtClean="0"/>
              <a:t>19</a:t>
            </a:fld>
            <a:endParaRPr lang="en-US"/>
          </a:p>
        </p:txBody>
      </p:sp>
      <p:sp>
        <p:nvSpPr>
          <p:cNvPr id="4" name="Text Placeholder 1">
            <a:extLst>
              <a:ext uri="{FF2B5EF4-FFF2-40B4-BE49-F238E27FC236}">
                <a16:creationId xmlns:a16="http://schemas.microsoft.com/office/drawing/2014/main" id="{65B34CB9-6C75-3893-0440-E2BD4B8175B3}"/>
              </a:ext>
            </a:extLst>
          </p:cNvPr>
          <p:cNvSpPr>
            <a:spLocks noGrp="1"/>
          </p:cNvSpPr>
          <p:nvPr>
            <p:ph type="body" sz="quarter" idx="10"/>
          </p:nvPr>
        </p:nvSpPr>
        <p:spPr>
          <a:xfrm>
            <a:off x="419724" y="1733645"/>
            <a:ext cx="10857875" cy="4151541"/>
          </a:xfrm>
        </p:spPr>
        <p:txBody>
          <a:bodyPr vert="horz" lIns="91440" tIns="45720" rIns="91440" bIns="45720" numCol="1" anchor="t"/>
          <a:lstStyle/>
          <a:p>
            <a:pPr>
              <a:spcBef>
                <a:spcPts val="0"/>
              </a:spcBef>
              <a:spcAft>
                <a:spcPts val="0"/>
              </a:spcAft>
            </a:pPr>
            <a:r>
              <a:rPr lang="en-US" dirty="0">
                <a:solidFill>
                  <a:schemeClr val="tx1"/>
                </a:solidFill>
                <a:latin typeface="Noto Sans"/>
                <a:ea typeface="Noto Sans"/>
                <a:cs typeface="Noto Sans"/>
              </a:rPr>
              <a:t>All questions can be sent to </a:t>
            </a:r>
            <a:r>
              <a:rPr lang="en-US" u="sng" dirty="0">
                <a:solidFill>
                  <a:schemeClr val="tx1"/>
                </a:solidFill>
                <a:latin typeface="Noto Sans"/>
                <a:ea typeface="Noto Sans"/>
                <a:cs typeface="Noto Sans"/>
                <a:hlinkClick r:id="rId2">
                  <a:extLst>
                    <a:ext uri="{A12FA001-AC4F-418D-AE19-62706E023703}">
                      <ahyp:hlinkClr xmlns:ahyp="http://schemas.microsoft.com/office/drawing/2018/hyperlinkcolor" val="tx"/>
                    </a:ext>
                  </a:extLst>
                </a:hlinkClick>
              </a:rPr>
              <a:t>HBCUResearchCenterofExcellenceFY24@hud.</a:t>
            </a:r>
            <a:r>
              <a:rPr lang="en-US" dirty="0">
                <a:solidFill>
                  <a:schemeClr val="tx1"/>
                </a:solidFill>
                <a:latin typeface="Noto Sans"/>
                <a:ea typeface="Noto Sans"/>
                <a:cs typeface="Noto Sans"/>
                <a:hlinkClick r:id="rId2">
                  <a:extLst>
                    <a:ext uri="{A12FA001-AC4F-418D-AE19-62706E023703}">
                      <ahyp:hlinkClr xmlns:ahyp="http://schemas.microsoft.com/office/drawing/2018/hyperlinkcolor" val="tx"/>
                    </a:ext>
                  </a:extLst>
                </a:hlinkClick>
              </a:rPr>
              <a:t>gov</a:t>
            </a:r>
            <a:r>
              <a:rPr lang="en-US" dirty="0">
                <a:solidFill>
                  <a:schemeClr val="tx1"/>
                </a:solidFill>
                <a:latin typeface="Noto Sans"/>
                <a:ea typeface="Noto Sans"/>
                <a:cs typeface="Noto Sans"/>
              </a:rPr>
              <a:t> which is closely monitored by HUD staff.</a:t>
            </a:r>
            <a:endParaRPr lang="en-US" b="1" dirty="0">
              <a:solidFill>
                <a:schemeClr val="tx1"/>
              </a:solidFill>
            </a:endParaRPr>
          </a:p>
          <a:p>
            <a:pPr marL="0" indent="0">
              <a:spcBef>
                <a:spcPts val="0"/>
              </a:spcBef>
              <a:spcAft>
                <a:spcPts val="0"/>
              </a:spcAft>
              <a:buNone/>
            </a:pPr>
            <a:endParaRPr lang="en-US" sz="1200" u="sng" dirty="0">
              <a:solidFill>
                <a:srgbClr val="23527C"/>
              </a:solidFill>
              <a:latin typeface="Noto Sans"/>
              <a:ea typeface="Noto Sans"/>
              <a:cs typeface="Noto Sans"/>
            </a:endParaRPr>
          </a:p>
          <a:p>
            <a:pPr marL="0" indent="0">
              <a:lnSpc>
                <a:spcPct val="100000"/>
              </a:lnSpc>
              <a:spcBef>
                <a:spcPts val="0"/>
              </a:spcBef>
              <a:spcAft>
                <a:spcPts val="0"/>
              </a:spcAft>
              <a:buNone/>
            </a:pPr>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4F091B1C-60B6-9042-DC95-AAAFD4C71BC7}"/>
              </a:ext>
            </a:extLst>
          </p:cNvPr>
          <p:cNvSpPr>
            <a:spLocks noGrp="1"/>
          </p:cNvSpPr>
          <p:nvPr>
            <p:ph type="title"/>
          </p:nvPr>
        </p:nvSpPr>
        <p:spPr>
          <a:xfrm>
            <a:off x="419724" y="705767"/>
            <a:ext cx="8139658" cy="534094"/>
          </a:xfrm>
        </p:spPr>
        <p:txBody>
          <a:bodyPr/>
          <a:lstStyle/>
          <a:p>
            <a:r>
              <a:rPr lang="en-US" b="1" dirty="0">
                <a:solidFill>
                  <a:srgbClr val="0070C0"/>
                </a:solidFill>
              </a:rPr>
              <a:t>Questions?</a:t>
            </a:r>
          </a:p>
        </p:txBody>
      </p:sp>
    </p:spTree>
    <p:extLst>
      <p:ext uri="{BB962C8B-B14F-4D97-AF65-F5344CB8AC3E}">
        <p14:creationId xmlns:p14="http://schemas.microsoft.com/office/powerpoint/2010/main" val="273586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0098A-18B0-DEEE-B11B-8F34D9BC2A3F}"/>
              </a:ext>
              <a:ext uri="{C183D7F6-B498-43B3-948B-1728B52AA6E4}">
                <adec:decorative xmlns:adec="http://schemas.microsoft.com/office/drawing/2017/decorative" val="0"/>
              </a:ext>
            </a:extLst>
          </p:cNvPr>
          <p:cNvSpPr>
            <a:spLocks noGrp="1"/>
          </p:cNvSpPr>
          <p:nvPr>
            <p:ph type="sldNum" sz="quarter" idx="14"/>
          </p:nvPr>
        </p:nvSpPr>
        <p:spPr/>
        <p:txBody>
          <a:bodyPr/>
          <a:lstStyle/>
          <a:p>
            <a:fld id="{D5E68B8A-6874-4300-929B-5C6FAC07A568}" type="slidenum">
              <a:rPr lang="en-US" smtClean="0"/>
              <a:t>2</a:t>
            </a:fld>
            <a:endParaRPr lang="en-US"/>
          </a:p>
        </p:txBody>
      </p:sp>
      <p:sp>
        <p:nvSpPr>
          <p:cNvPr id="2" name="Text Placeholder 1">
            <a:extLst>
              <a:ext uri="{FF2B5EF4-FFF2-40B4-BE49-F238E27FC236}">
                <a16:creationId xmlns:a16="http://schemas.microsoft.com/office/drawing/2014/main" id="{4EF5B8B8-F338-25C0-3109-4C751163859E}"/>
              </a:ext>
              <a:ext uri="{C183D7F6-B498-43B3-948B-1728B52AA6E4}">
                <adec:decorative xmlns:adec="http://schemas.microsoft.com/office/drawing/2017/decorative" val="0"/>
              </a:ext>
            </a:extLst>
          </p:cNvPr>
          <p:cNvSpPr>
            <a:spLocks noGrp="1"/>
          </p:cNvSpPr>
          <p:nvPr>
            <p:ph type="body" sz="quarter" idx="10"/>
          </p:nvPr>
        </p:nvSpPr>
        <p:spPr>
          <a:xfrm>
            <a:off x="428602" y="1591603"/>
            <a:ext cx="10857875" cy="4151541"/>
          </a:xfrm>
        </p:spPr>
        <p:txBody>
          <a:bodyPr/>
          <a:lstStyle/>
          <a:p>
            <a:r>
              <a:rPr lang="en-US" dirty="0">
                <a:solidFill>
                  <a:schemeClr val="tx1"/>
                </a:solidFill>
              </a:rPr>
              <a:t>Introductions</a:t>
            </a:r>
          </a:p>
          <a:p>
            <a:endParaRPr lang="en-US" dirty="0">
              <a:solidFill>
                <a:schemeClr val="tx1"/>
              </a:solidFill>
            </a:endParaRPr>
          </a:p>
          <a:p>
            <a:r>
              <a:rPr lang="en-US" dirty="0">
                <a:solidFill>
                  <a:schemeClr val="tx1"/>
                </a:solidFill>
              </a:rPr>
              <a:t>Review key points of the funding opportunity</a:t>
            </a:r>
          </a:p>
          <a:p>
            <a:endParaRPr lang="en-US" dirty="0">
              <a:solidFill>
                <a:schemeClr val="tx1"/>
              </a:solidFill>
            </a:endParaRPr>
          </a:p>
          <a:p>
            <a:r>
              <a:rPr lang="en-US" dirty="0">
                <a:solidFill>
                  <a:schemeClr val="tx1"/>
                </a:solidFill>
              </a:rPr>
              <a:t>Explain HUD’s role in the process</a:t>
            </a:r>
          </a:p>
          <a:p>
            <a:endParaRPr lang="en-US" dirty="0">
              <a:solidFill>
                <a:schemeClr val="tx1"/>
              </a:solidFill>
            </a:endParaRPr>
          </a:p>
          <a:p>
            <a:r>
              <a:rPr lang="en-US" dirty="0">
                <a:solidFill>
                  <a:schemeClr val="tx1"/>
                </a:solidFill>
              </a:rPr>
              <a:t>Provide you with a clearer understanding of the grant program</a:t>
            </a:r>
          </a:p>
          <a:p>
            <a:endParaRPr lang="en-US" dirty="0">
              <a:solidFill>
                <a:schemeClr val="tx1"/>
              </a:solidFill>
            </a:endParaRPr>
          </a:p>
          <a:p>
            <a:r>
              <a:rPr lang="en-US" dirty="0">
                <a:solidFill>
                  <a:schemeClr val="tx1"/>
                </a:solidFill>
              </a:rPr>
              <a:t>Address any questions you may have</a:t>
            </a:r>
          </a:p>
          <a:p>
            <a:endParaRPr lang="en-US" dirty="0"/>
          </a:p>
        </p:txBody>
      </p:sp>
      <p:sp>
        <p:nvSpPr>
          <p:cNvPr id="3" name="Title 2">
            <a:extLst>
              <a:ext uri="{FF2B5EF4-FFF2-40B4-BE49-F238E27FC236}">
                <a16:creationId xmlns:a16="http://schemas.microsoft.com/office/drawing/2014/main" id="{16E83962-C66B-FAD3-91A9-417E8A495484}"/>
              </a:ext>
              <a:ext uri="{C183D7F6-B498-43B3-948B-1728B52AA6E4}">
                <adec:decorative xmlns:adec="http://schemas.microsoft.com/office/drawing/2017/decorative" val="0"/>
              </a:ext>
            </a:extLst>
          </p:cNvPr>
          <p:cNvSpPr>
            <a:spLocks noGrp="1"/>
          </p:cNvSpPr>
          <p:nvPr>
            <p:ph type="title"/>
          </p:nvPr>
        </p:nvSpPr>
        <p:spPr>
          <a:xfrm>
            <a:off x="579522" y="705767"/>
            <a:ext cx="8139658" cy="534094"/>
          </a:xfrm>
        </p:spPr>
        <p:txBody>
          <a:bodyPr/>
          <a:lstStyle/>
          <a:p>
            <a:r>
              <a:rPr lang="en-US" sz="3600" b="1" dirty="0">
                <a:solidFill>
                  <a:srgbClr val="0070C0"/>
                </a:solidFill>
              </a:rPr>
              <a:t>Our Agenda</a:t>
            </a:r>
            <a:endParaRPr lang="en-US" sz="3600" dirty="0"/>
          </a:p>
        </p:txBody>
      </p:sp>
    </p:spTree>
    <p:extLst>
      <p:ext uri="{BB962C8B-B14F-4D97-AF65-F5344CB8AC3E}">
        <p14:creationId xmlns:p14="http://schemas.microsoft.com/office/powerpoint/2010/main" val="7591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FF7DF9-DD4B-6136-933D-5F2E5114A7E7}"/>
              </a:ext>
              <a:ext uri="{C183D7F6-B498-43B3-948B-1728B52AA6E4}">
                <adec:decorative xmlns:adec="http://schemas.microsoft.com/office/drawing/2017/decorative" val="0"/>
              </a:ext>
            </a:extLst>
          </p:cNvPr>
          <p:cNvSpPr>
            <a:spLocks noGrp="1"/>
          </p:cNvSpPr>
          <p:nvPr>
            <p:ph type="sldNum" sz="quarter" idx="14"/>
          </p:nvPr>
        </p:nvSpPr>
        <p:spPr/>
        <p:txBody>
          <a:bodyPr/>
          <a:lstStyle/>
          <a:p>
            <a:fld id="{D5E68B8A-6874-4300-929B-5C6FAC07A568}" type="slidenum">
              <a:rPr lang="en-US" smtClean="0"/>
              <a:t>3</a:t>
            </a:fld>
            <a:endParaRPr lang="en-US"/>
          </a:p>
        </p:txBody>
      </p:sp>
      <p:sp>
        <p:nvSpPr>
          <p:cNvPr id="2" name="Text Placeholder 1">
            <a:extLst>
              <a:ext uri="{FF2B5EF4-FFF2-40B4-BE49-F238E27FC236}">
                <a16:creationId xmlns:a16="http://schemas.microsoft.com/office/drawing/2014/main" id="{4D0CC55A-7E9B-DCE1-36F1-5D413D8F98FC}"/>
              </a:ext>
            </a:extLst>
          </p:cNvPr>
          <p:cNvSpPr>
            <a:spLocks noGrp="1"/>
          </p:cNvSpPr>
          <p:nvPr>
            <p:ph type="body" sz="quarter" idx="10"/>
          </p:nvPr>
        </p:nvSpPr>
        <p:spPr>
          <a:xfrm>
            <a:off x="410846" y="1671502"/>
            <a:ext cx="10857875" cy="4151541"/>
          </a:xfrm>
        </p:spPr>
        <p:txBody>
          <a:bodyPr/>
          <a:lstStyle/>
          <a:p>
            <a:r>
              <a:rPr lang="en-US" b="1" dirty="0">
                <a:solidFill>
                  <a:srgbClr val="002060"/>
                </a:solidFill>
              </a:rPr>
              <a:t>Calvin Johnson</a:t>
            </a:r>
          </a:p>
          <a:p>
            <a:pPr marL="0" indent="0">
              <a:buNone/>
            </a:pPr>
            <a:r>
              <a:rPr lang="en-US" b="1" dirty="0">
                <a:solidFill>
                  <a:srgbClr val="002060"/>
                </a:solidFill>
              </a:rPr>
              <a:t>	</a:t>
            </a:r>
            <a:r>
              <a:rPr lang="en-US" dirty="0">
                <a:solidFill>
                  <a:srgbClr val="002060"/>
                </a:solidFill>
                <a:effectLst/>
              </a:rPr>
              <a:t>Deputy Assistant Secretary, </a:t>
            </a:r>
            <a:r>
              <a:rPr lang="en-US" kern="0" dirty="0">
                <a:solidFill>
                  <a:srgbClr val="002060"/>
                </a:solidFill>
                <a:effectLst/>
              </a:rPr>
              <a:t>Office of Research, Evaluation and Monitoring</a:t>
            </a:r>
            <a:endParaRPr lang="en-US" dirty="0">
              <a:solidFill>
                <a:srgbClr val="002060"/>
              </a:solidFill>
              <a:effectLst/>
            </a:endParaRPr>
          </a:p>
          <a:p>
            <a:endParaRPr lang="en-US" b="1" dirty="0">
              <a:solidFill>
                <a:schemeClr val="tx1"/>
              </a:solidFill>
            </a:endParaRPr>
          </a:p>
          <a:p>
            <a:r>
              <a:rPr lang="en-US" b="1" dirty="0">
                <a:solidFill>
                  <a:schemeClr val="tx1"/>
                </a:solidFill>
              </a:rPr>
              <a:t>Randall Sisco</a:t>
            </a:r>
          </a:p>
          <a:p>
            <a:pPr marL="0" indent="0">
              <a:buNone/>
            </a:pPr>
            <a:r>
              <a:rPr lang="en-US" dirty="0">
                <a:solidFill>
                  <a:schemeClr val="tx1"/>
                </a:solidFill>
              </a:rPr>
              <a:t>	Grant Officer, Grants Management and University Partnership Division</a:t>
            </a:r>
          </a:p>
          <a:p>
            <a:pPr marL="0" indent="0">
              <a:buNone/>
            </a:pPr>
            <a:endParaRPr lang="en-US" dirty="0">
              <a:solidFill>
                <a:schemeClr val="tx1"/>
              </a:solidFill>
            </a:endParaRPr>
          </a:p>
          <a:p>
            <a:r>
              <a:rPr lang="en-US" b="1" dirty="0">
                <a:solidFill>
                  <a:schemeClr val="tx1"/>
                </a:solidFill>
              </a:rPr>
              <a:t>Maria Milligan</a:t>
            </a:r>
          </a:p>
          <a:p>
            <a:pPr marL="0" indent="0">
              <a:buNone/>
            </a:pPr>
            <a:r>
              <a:rPr lang="en-US" dirty="0">
                <a:solidFill>
                  <a:schemeClr val="tx1"/>
                </a:solidFill>
              </a:rPr>
              <a:t>	Government Technical Representative, Priority Projects and Innovation Division</a:t>
            </a:r>
          </a:p>
          <a:p>
            <a:pPr marL="0" indent="0">
              <a:buNone/>
            </a:pPr>
            <a:endParaRPr lang="en-US" dirty="0"/>
          </a:p>
        </p:txBody>
      </p:sp>
      <p:sp>
        <p:nvSpPr>
          <p:cNvPr id="3" name="Title 2">
            <a:extLst>
              <a:ext uri="{FF2B5EF4-FFF2-40B4-BE49-F238E27FC236}">
                <a16:creationId xmlns:a16="http://schemas.microsoft.com/office/drawing/2014/main" id="{D10617D4-F920-3799-E3CB-F2F3F55A4C48}"/>
              </a:ext>
            </a:extLst>
          </p:cNvPr>
          <p:cNvSpPr>
            <a:spLocks noGrp="1"/>
          </p:cNvSpPr>
          <p:nvPr>
            <p:ph type="title"/>
          </p:nvPr>
        </p:nvSpPr>
        <p:spPr>
          <a:xfrm>
            <a:off x="561767" y="705767"/>
            <a:ext cx="8139658" cy="534094"/>
          </a:xfrm>
        </p:spPr>
        <p:txBody>
          <a:bodyPr/>
          <a:lstStyle/>
          <a:p>
            <a:r>
              <a:rPr lang="en-US" sz="3600" b="1" dirty="0">
                <a:solidFill>
                  <a:srgbClr val="0070C0"/>
                </a:solidFill>
              </a:rPr>
              <a:t>Introductions</a:t>
            </a:r>
          </a:p>
        </p:txBody>
      </p:sp>
    </p:spTree>
    <p:extLst>
      <p:ext uri="{BB962C8B-B14F-4D97-AF65-F5344CB8AC3E}">
        <p14:creationId xmlns:p14="http://schemas.microsoft.com/office/powerpoint/2010/main" val="392376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DFE6F-D89C-451F-F5AE-2FF2AFEE1FE2}"/>
              </a:ext>
            </a:extLst>
          </p:cNvPr>
          <p:cNvSpPr>
            <a:spLocks noGrp="1"/>
          </p:cNvSpPr>
          <p:nvPr>
            <p:ph type="sldNum" sz="quarter" idx="14"/>
          </p:nvPr>
        </p:nvSpPr>
        <p:spPr/>
        <p:txBody>
          <a:bodyPr/>
          <a:lstStyle/>
          <a:p>
            <a:fld id="{D5E68B8A-6874-4300-929B-5C6FAC07A568}" type="slidenum">
              <a:rPr lang="en-US" smtClean="0"/>
              <a:t>4</a:t>
            </a:fld>
            <a:endParaRPr lang="en-US"/>
          </a:p>
        </p:txBody>
      </p:sp>
      <p:sp>
        <p:nvSpPr>
          <p:cNvPr id="2" name="Text Placeholder 1">
            <a:extLst>
              <a:ext uri="{FF2B5EF4-FFF2-40B4-BE49-F238E27FC236}">
                <a16:creationId xmlns:a16="http://schemas.microsoft.com/office/drawing/2014/main" id="{63244905-AD07-27C8-1F54-623210241B14}"/>
              </a:ext>
            </a:extLst>
          </p:cNvPr>
          <p:cNvSpPr>
            <a:spLocks noGrp="1"/>
          </p:cNvSpPr>
          <p:nvPr>
            <p:ph type="body" sz="quarter" idx="10"/>
          </p:nvPr>
        </p:nvSpPr>
        <p:spPr/>
        <p:txBody>
          <a:bodyPr/>
          <a:lstStyle/>
          <a:p>
            <a:r>
              <a:rPr lang="en-US" b="0" i="0" u="none" strike="noStrike" baseline="0" dirty="0">
                <a:solidFill>
                  <a:schemeClr val="tx1"/>
                </a:solidFill>
              </a:rPr>
              <a:t>The purpose of this NOFO is to fund research at one or more research Centers of Excellence (COEs) at Historically Black Colleges and Universities (HBCUs).</a:t>
            </a:r>
          </a:p>
          <a:p>
            <a:endParaRPr lang="en-US" b="0" i="0" u="none" strike="noStrike" baseline="0" dirty="0">
              <a:solidFill>
                <a:schemeClr val="tx1"/>
              </a:solidFill>
            </a:endParaRPr>
          </a:p>
          <a:p>
            <a:r>
              <a:rPr lang="en-US" dirty="0">
                <a:solidFill>
                  <a:schemeClr val="tx1"/>
                </a:solidFill>
              </a:rPr>
              <a:t>The Centers will conduct research projects on topics of strategic interest to HUD and produce research that provides evidence-based solutions to housing, community development, economic development, or built environment challenges in the underserved communities.</a:t>
            </a:r>
          </a:p>
          <a:p>
            <a:endParaRPr lang="en-US" dirty="0">
              <a:solidFill>
                <a:schemeClr val="tx1"/>
              </a:solidFill>
            </a:endParaRPr>
          </a:p>
          <a:p>
            <a:r>
              <a:rPr lang="en-US" b="0" i="0" u="none" strike="noStrike" baseline="0" dirty="0">
                <a:solidFill>
                  <a:schemeClr val="tx1"/>
                </a:solidFill>
              </a:rPr>
              <a:t>Each award will have a 36-month performance period.</a:t>
            </a:r>
          </a:p>
          <a:p>
            <a:endParaRPr lang="en-US" b="0" i="0" u="none" strike="noStrike" baseline="0" dirty="0">
              <a:solidFill>
                <a:schemeClr val="tx1"/>
              </a:solidFill>
            </a:endParaRPr>
          </a:p>
          <a:p>
            <a:pPr marL="0" indent="0">
              <a:buNone/>
            </a:pPr>
            <a:endParaRPr lang="en-US" b="0" i="0" u="none" strike="noStrike" baseline="0" dirty="0">
              <a:solidFill>
                <a:schemeClr val="tx1"/>
              </a:solidFill>
            </a:endParaRPr>
          </a:p>
          <a:p>
            <a:endParaRPr lang="en-US" b="0" i="0" u="none" strike="noStrike" baseline="0" dirty="0">
              <a:solidFill>
                <a:schemeClr val="accent1"/>
              </a:solidFill>
            </a:endParaRPr>
          </a:p>
          <a:p>
            <a:pPr marL="0" indent="0">
              <a:buNone/>
            </a:pPr>
            <a:endParaRPr lang="en-US" dirty="0"/>
          </a:p>
        </p:txBody>
      </p:sp>
      <p:sp>
        <p:nvSpPr>
          <p:cNvPr id="3" name="Title 2">
            <a:extLst>
              <a:ext uri="{FF2B5EF4-FFF2-40B4-BE49-F238E27FC236}">
                <a16:creationId xmlns:a16="http://schemas.microsoft.com/office/drawing/2014/main" id="{A48A7317-7A0E-F73A-D739-464E08AB863A}"/>
              </a:ext>
            </a:extLst>
          </p:cNvPr>
          <p:cNvSpPr>
            <a:spLocks noGrp="1"/>
          </p:cNvSpPr>
          <p:nvPr>
            <p:ph type="title"/>
          </p:nvPr>
        </p:nvSpPr>
        <p:spPr>
          <a:xfrm>
            <a:off x="724524" y="884747"/>
            <a:ext cx="8139658" cy="534094"/>
          </a:xfrm>
        </p:spPr>
        <p:txBody>
          <a:bodyPr/>
          <a:lstStyle/>
          <a:p>
            <a:r>
              <a:rPr lang="en-US" sz="3600" b="1" dirty="0">
                <a:solidFill>
                  <a:srgbClr val="0070C0"/>
                </a:solidFill>
              </a:rPr>
              <a:t>Purpose of the NOFO</a:t>
            </a:r>
          </a:p>
        </p:txBody>
      </p:sp>
    </p:spTree>
    <p:extLst>
      <p:ext uri="{BB962C8B-B14F-4D97-AF65-F5344CB8AC3E}">
        <p14:creationId xmlns:p14="http://schemas.microsoft.com/office/powerpoint/2010/main" val="294087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20D4B-7C47-80DC-A3B7-08E3CA05C766}"/>
              </a:ext>
            </a:extLst>
          </p:cNvPr>
          <p:cNvSpPr>
            <a:spLocks noGrp="1"/>
          </p:cNvSpPr>
          <p:nvPr>
            <p:ph type="sldNum" sz="quarter" idx="14"/>
          </p:nvPr>
        </p:nvSpPr>
        <p:spPr/>
        <p:txBody>
          <a:bodyPr/>
          <a:lstStyle/>
          <a:p>
            <a:fld id="{D5E68B8A-6874-4300-929B-5C6FAC07A568}" type="slidenum">
              <a:rPr lang="en-US" smtClean="0"/>
              <a:t>5</a:t>
            </a:fld>
            <a:endParaRPr lang="en-US"/>
          </a:p>
        </p:txBody>
      </p:sp>
      <p:sp>
        <p:nvSpPr>
          <p:cNvPr id="2" name="Text Placeholder 1">
            <a:extLst>
              <a:ext uri="{FF2B5EF4-FFF2-40B4-BE49-F238E27FC236}">
                <a16:creationId xmlns:a16="http://schemas.microsoft.com/office/drawing/2014/main" id="{8256CA60-71F7-B46D-ABB4-8AFC34F95E46}"/>
              </a:ext>
            </a:extLst>
          </p:cNvPr>
          <p:cNvSpPr>
            <a:spLocks noGrp="1"/>
          </p:cNvSpPr>
          <p:nvPr>
            <p:ph type="body" sz="quarter" idx="10"/>
          </p:nvPr>
        </p:nvSpPr>
        <p:spPr/>
        <p:txBody>
          <a:bodyPr/>
          <a:lstStyle/>
          <a:p>
            <a:r>
              <a:rPr lang="en-US" b="1" dirty="0">
                <a:solidFill>
                  <a:schemeClr val="tx1"/>
                </a:solidFill>
                <a:effectLst/>
              </a:rPr>
              <a:t>Research topics proposed must be of strategic interest to HUD. </a:t>
            </a:r>
          </a:p>
          <a:p>
            <a:endParaRPr lang="en-US" dirty="0">
              <a:solidFill>
                <a:schemeClr val="tx1"/>
              </a:solidFill>
              <a:effectLst/>
            </a:endParaRPr>
          </a:p>
          <a:p>
            <a:r>
              <a:rPr lang="en-US" dirty="0">
                <a:solidFill>
                  <a:schemeClr val="tx1"/>
                </a:solidFill>
              </a:rPr>
              <a:t>These topics may be from </a:t>
            </a:r>
            <a:r>
              <a:rPr lang="en-US" b="1" dirty="0">
                <a:solidFill>
                  <a:schemeClr val="tx1"/>
                </a:solidFill>
                <a:hlinkClick r:id="rId2">
                  <a:extLst>
                    <a:ext uri="{A12FA001-AC4F-418D-AE19-62706E023703}">
                      <ahyp:hlinkClr xmlns:ahyp="http://schemas.microsoft.com/office/drawing/2018/hyperlinkcolor" val="tx"/>
                    </a:ext>
                  </a:extLst>
                </a:hlinkClick>
              </a:rPr>
              <a:t>HUD’s 2022-2026 Learning Agenda</a:t>
            </a:r>
            <a:r>
              <a:rPr lang="en-US" dirty="0">
                <a:solidFill>
                  <a:schemeClr val="tx1"/>
                </a:solidFill>
              </a:rPr>
              <a:t>, which </a:t>
            </a:r>
            <a:r>
              <a:rPr lang="en-US" dirty="0">
                <a:solidFill>
                  <a:schemeClr val="tx1"/>
                </a:solidFill>
                <a:effectLst/>
              </a:rPr>
              <a:t>identifies HUD’s priority learning and research questions, consistent with the Departmental objectives and goals described in </a:t>
            </a:r>
            <a:r>
              <a:rPr lang="en-US" b="1" dirty="0">
                <a:solidFill>
                  <a:srgbClr val="0E3769"/>
                </a:solidFill>
                <a:effectLst/>
                <a:hlinkClick r:id="rId3">
                  <a:extLst>
                    <a:ext uri="{A12FA001-AC4F-418D-AE19-62706E023703}">
                      <ahyp:hlinkClr xmlns:ahyp="http://schemas.microsoft.com/office/drawing/2018/hyperlinkcolor" val="tx"/>
                    </a:ext>
                  </a:extLst>
                </a:hlinkClick>
              </a:rPr>
              <a:t>HUD’s 2022-26 Strategic </a:t>
            </a:r>
            <a:r>
              <a:rPr lang="en-US" b="1" dirty="0">
                <a:solidFill>
                  <a:schemeClr val="tx1"/>
                </a:solidFill>
                <a:effectLst/>
                <a:hlinkClick r:id="rId3">
                  <a:extLst>
                    <a:ext uri="{A12FA001-AC4F-418D-AE19-62706E023703}">
                      <ahyp:hlinkClr xmlns:ahyp="http://schemas.microsoft.com/office/drawing/2018/hyperlinkcolor" val="tx"/>
                    </a:ext>
                  </a:extLst>
                </a:hlinkClick>
              </a:rPr>
              <a:t>Plan</a:t>
            </a:r>
            <a:r>
              <a:rPr lang="en-US" dirty="0">
                <a:solidFill>
                  <a:schemeClr val="tx1"/>
                </a:solidFill>
                <a:effectLst/>
              </a:rPr>
              <a:t>.</a:t>
            </a:r>
            <a:endParaRPr lang="en-US" dirty="0">
              <a:solidFill>
                <a:schemeClr val="tx1"/>
              </a:solidFill>
            </a:endParaRPr>
          </a:p>
        </p:txBody>
      </p:sp>
      <p:sp>
        <p:nvSpPr>
          <p:cNvPr id="3" name="Title 2">
            <a:extLst>
              <a:ext uri="{FF2B5EF4-FFF2-40B4-BE49-F238E27FC236}">
                <a16:creationId xmlns:a16="http://schemas.microsoft.com/office/drawing/2014/main" id="{96F5B35B-0D3D-5386-AFD4-CA664EF16947}"/>
              </a:ext>
            </a:extLst>
          </p:cNvPr>
          <p:cNvSpPr>
            <a:spLocks noGrp="1"/>
          </p:cNvSpPr>
          <p:nvPr>
            <p:ph type="title"/>
          </p:nvPr>
        </p:nvSpPr>
        <p:spPr/>
        <p:txBody>
          <a:bodyPr/>
          <a:lstStyle/>
          <a:p>
            <a:r>
              <a:rPr lang="en-US" sz="3600" b="1" dirty="0">
                <a:solidFill>
                  <a:srgbClr val="0070C0"/>
                </a:solidFill>
              </a:rPr>
              <a:t>Selecting Research Topics</a:t>
            </a:r>
            <a:endParaRPr lang="en-US" sz="3600" dirty="0"/>
          </a:p>
        </p:txBody>
      </p:sp>
    </p:spTree>
    <p:extLst>
      <p:ext uri="{BB962C8B-B14F-4D97-AF65-F5344CB8AC3E}">
        <p14:creationId xmlns:p14="http://schemas.microsoft.com/office/powerpoint/2010/main" val="11355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160722-1A89-3124-9ED8-8F375AFF248D}"/>
              </a:ext>
            </a:extLst>
          </p:cNvPr>
          <p:cNvSpPr>
            <a:spLocks noGrp="1"/>
          </p:cNvSpPr>
          <p:nvPr>
            <p:ph type="sldNum" sz="quarter" idx="14"/>
          </p:nvPr>
        </p:nvSpPr>
        <p:spPr/>
        <p:txBody>
          <a:bodyPr/>
          <a:lstStyle/>
          <a:p>
            <a:fld id="{D5E68B8A-6874-4300-929B-5C6FAC07A568}" type="slidenum">
              <a:rPr lang="en-US" smtClean="0"/>
              <a:t>6</a:t>
            </a:fld>
            <a:endParaRPr lang="en-US"/>
          </a:p>
        </p:txBody>
      </p:sp>
      <p:sp>
        <p:nvSpPr>
          <p:cNvPr id="2" name="Text Placeholder 1">
            <a:extLst>
              <a:ext uri="{FF2B5EF4-FFF2-40B4-BE49-F238E27FC236}">
                <a16:creationId xmlns:a16="http://schemas.microsoft.com/office/drawing/2014/main" id="{ABB71F3C-EA34-E34C-8ED1-8204E7C4230D}"/>
              </a:ext>
            </a:extLst>
          </p:cNvPr>
          <p:cNvSpPr>
            <a:spLocks noGrp="1"/>
          </p:cNvSpPr>
          <p:nvPr>
            <p:ph type="body" sz="quarter" idx="10"/>
          </p:nvPr>
        </p:nvSpPr>
        <p:spPr/>
        <p:txBody>
          <a:bodyPr/>
          <a:lstStyle/>
          <a:p>
            <a:r>
              <a:rPr lang="en-US" kern="0" dirty="0">
                <a:solidFill>
                  <a:schemeClr val="tx1"/>
                </a:solidFill>
              </a:rPr>
              <a:t>HUD intends to make approximately </a:t>
            </a:r>
            <a:r>
              <a:rPr lang="en-US" b="1" kern="0" dirty="0">
                <a:solidFill>
                  <a:schemeClr val="tx1"/>
                </a:solidFill>
              </a:rPr>
              <a:t>4 awards </a:t>
            </a:r>
            <a:r>
              <a:rPr lang="en-US" kern="0" dirty="0">
                <a:solidFill>
                  <a:schemeClr val="tx1"/>
                </a:solidFill>
              </a:rPr>
              <a:t>totaling </a:t>
            </a:r>
            <a:r>
              <a:rPr lang="en-US" b="1" kern="0" dirty="0">
                <a:solidFill>
                  <a:schemeClr val="tx1"/>
                </a:solidFill>
              </a:rPr>
              <a:t>$5 million.</a:t>
            </a:r>
          </a:p>
          <a:p>
            <a:pPr lvl="1"/>
            <a:r>
              <a:rPr lang="en-US" sz="2000" kern="0" dirty="0">
                <a:solidFill>
                  <a:schemeClr val="tx1"/>
                </a:solidFill>
              </a:rPr>
              <a:t>The minimum award amount is $1 million.</a:t>
            </a:r>
          </a:p>
          <a:p>
            <a:pPr lvl="1"/>
            <a:r>
              <a:rPr lang="en-US" sz="2000" kern="0" dirty="0">
                <a:solidFill>
                  <a:schemeClr val="tx1"/>
                </a:solidFill>
              </a:rPr>
              <a:t>The maximum award amount is $4 million.</a:t>
            </a:r>
          </a:p>
          <a:p>
            <a:pPr marL="341312" lvl="1" indent="0">
              <a:buNone/>
            </a:pPr>
            <a:endParaRPr lang="en-US" sz="2000" kern="0" dirty="0">
              <a:solidFill>
                <a:schemeClr val="tx1"/>
              </a:solidFill>
            </a:endParaRPr>
          </a:p>
          <a:p>
            <a:r>
              <a:rPr lang="en-US" kern="0" dirty="0">
                <a:solidFill>
                  <a:srgbClr val="002060"/>
                </a:solidFill>
              </a:rPr>
              <a:t>Eligible applicants must submit funding requests between $1 and $4 million. </a:t>
            </a:r>
            <a:r>
              <a:rPr lang="en-US" b="1" u="sng" kern="0" dirty="0">
                <a:solidFill>
                  <a:srgbClr val="002060"/>
                </a:solidFill>
              </a:rPr>
              <a:t>Funding requests over $4 million will not be considered.</a:t>
            </a:r>
          </a:p>
          <a:p>
            <a:endParaRPr lang="en-US" kern="0" dirty="0">
              <a:solidFill>
                <a:srgbClr val="000000"/>
              </a:solidFill>
              <a:latin typeface="Times New Roman" panose="02020603050405020304" pitchFamily="18" charset="0"/>
            </a:endParaRPr>
          </a:p>
          <a:p>
            <a:endParaRPr lang="en-US" dirty="0">
              <a:solidFill>
                <a:schemeClr val="tx1"/>
              </a:solidFill>
            </a:endParaRPr>
          </a:p>
        </p:txBody>
      </p:sp>
      <p:sp>
        <p:nvSpPr>
          <p:cNvPr id="3" name="Title 2">
            <a:extLst>
              <a:ext uri="{FF2B5EF4-FFF2-40B4-BE49-F238E27FC236}">
                <a16:creationId xmlns:a16="http://schemas.microsoft.com/office/drawing/2014/main" id="{C8DE8754-FC6D-1F5B-8AA8-5A269B1DACFD}"/>
              </a:ext>
            </a:extLst>
          </p:cNvPr>
          <p:cNvSpPr>
            <a:spLocks noGrp="1"/>
          </p:cNvSpPr>
          <p:nvPr>
            <p:ph type="title"/>
          </p:nvPr>
        </p:nvSpPr>
        <p:spPr>
          <a:xfrm>
            <a:off x="772149" y="705767"/>
            <a:ext cx="8139658" cy="534094"/>
          </a:xfrm>
        </p:spPr>
        <p:txBody>
          <a:bodyPr/>
          <a:lstStyle/>
          <a:p>
            <a:r>
              <a:rPr lang="en-US" sz="3600" b="1" dirty="0">
                <a:solidFill>
                  <a:srgbClr val="0070C0"/>
                </a:solidFill>
              </a:rPr>
              <a:t>Available Funds</a:t>
            </a:r>
          </a:p>
        </p:txBody>
      </p:sp>
    </p:spTree>
    <p:extLst>
      <p:ext uri="{BB962C8B-B14F-4D97-AF65-F5344CB8AC3E}">
        <p14:creationId xmlns:p14="http://schemas.microsoft.com/office/powerpoint/2010/main" val="309314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FFFA0-4415-B232-7204-140238559E03}"/>
              </a:ext>
            </a:extLst>
          </p:cNvPr>
          <p:cNvSpPr>
            <a:spLocks noGrp="1"/>
          </p:cNvSpPr>
          <p:nvPr>
            <p:ph type="sldNum" sz="quarter" idx="14"/>
          </p:nvPr>
        </p:nvSpPr>
        <p:spPr/>
        <p:txBody>
          <a:bodyPr/>
          <a:lstStyle/>
          <a:p>
            <a:fld id="{D5E68B8A-6874-4300-929B-5C6FAC07A568}" type="slidenum">
              <a:rPr lang="en-US" smtClean="0"/>
              <a:t>7</a:t>
            </a:fld>
            <a:endParaRPr lang="en-US"/>
          </a:p>
        </p:txBody>
      </p:sp>
      <p:sp>
        <p:nvSpPr>
          <p:cNvPr id="2" name="Text Placeholder 1">
            <a:extLst>
              <a:ext uri="{FF2B5EF4-FFF2-40B4-BE49-F238E27FC236}">
                <a16:creationId xmlns:a16="http://schemas.microsoft.com/office/drawing/2014/main" id="{ABB71F3C-EA34-E34C-8ED1-8204E7C4230D}"/>
              </a:ext>
            </a:extLst>
          </p:cNvPr>
          <p:cNvSpPr>
            <a:spLocks noGrp="1"/>
          </p:cNvSpPr>
          <p:nvPr>
            <p:ph type="body" sz="quarter" idx="10"/>
          </p:nvPr>
        </p:nvSpPr>
        <p:spPr>
          <a:xfrm>
            <a:off x="481868" y="1644868"/>
            <a:ext cx="10857875" cy="4151541"/>
          </a:xfrm>
        </p:spPr>
        <p:txBody>
          <a:bodyPr/>
          <a:lstStyle/>
          <a:p>
            <a:pPr>
              <a:spcBef>
                <a:spcPts val="0"/>
              </a:spcBef>
              <a:spcAft>
                <a:spcPts val="0"/>
              </a:spcAft>
            </a:pPr>
            <a:r>
              <a:rPr lang="en-US" sz="2000" b="1" dirty="0">
                <a:solidFill>
                  <a:schemeClr val="tx1"/>
                </a:solidFill>
                <a:effectLst/>
              </a:rPr>
              <a:t>Prior to submission, please carefully review the NOFO for eligibility requirements (Section III).</a:t>
            </a:r>
          </a:p>
          <a:p>
            <a:pPr marL="0" indent="0">
              <a:spcBef>
                <a:spcPts val="0"/>
              </a:spcBef>
              <a:spcAft>
                <a:spcPts val="0"/>
              </a:spcAft>
              <a:buNone/>
            </a:pPr>
            <a:endParaRPr lang="en-US" sz="2000" b="1" dirty="0">
              <a:solidFill>
                <a:schemeClr val="tx1"/>
              </a:solidFill>
              <a:effectLst/>
            </a:endParaRPr>
          </a:p>
          <a:p>
            <a:r>
              <a:rPr lang="en-US" dirty="0">
                <a:solidFill>
                  <a:srgbClr val="002060"/>
                </a:solidFill>
              </a:rPr>
              <a:t>To be considered eligible, applicants must be from a HBCU and meet the below definition:</a:t>
            </a:r>
          </a:p>
          <a:p>
            <a:pPr lvl="1"/>
            <a:r>
              <a:rPr lang="en-US" b="1" i="0" u="none" strike="noStrike" baseline="0" dirty="0">
                <a:solidFill>
                  <a:schemeClr val="tx1"/>
                </a:solidFill>
              </a:rPr>
              <a:t>Historically Black Colleges and Universities (HBCUs) </a:t>
            </a:r>
            <a:r>
              <a:rPr lang="en-US" b="0" i="0" u="none" strike="noStrike" baseline="0" dirty="0">
                <a:solidFill>
                  <a:schemeClr val="tx1"/>
                </a:solidFill>
              </a:rPr>
              <a:t>are any historically Black college or university that was established prior to 1964, whose principal mission was, and is, the education of Black Americans, and that is accredited by a nationally recognized accrediting agency or association determined by the Secretary of Education to be a reliable authority as to the quality of training offered or is, according to such an agency or association, making reasonable progress toward accreditation. A list of accredited HBCUs can be found at the U.S. Department of Education’s website.</a:t>
            </a:r>
          </a:p>
          <a:p>
            <a:pPr lvl="1"/>
            <a:endParaRPr lang="en-US" dirty="0">
              <a:solidFill>
                <a:srgbClr val="002060"/>
              </a:solidFill>
            </a:endParaRPr>
          </a:p>
          <a:p>
            <a:r>
              <a:rPr lang="en-US" dirty="0">
                <a:solidFill>
                  <a:srgbClr val="002060"/>
                </a:solidFill>
              </a:rPr>
              <a:t>Current HBCU COEs are eligible to apply. </a:t>
            </a:r>
          </a:p>
          <a:p>
            <a:pPr marL="0" indent="0">
              <a:buNone/>
            </a:pPr>
            <a:endParaRPr lang="en-US" kern="0" dirty="0">
              <a:solidFill>
                <a:srgbClr val="002060"/>
              </a:solidFill>
              <a:latin typeface="Times New Roman" panose="02020603050405020304" pitchFamily="18" charset="0"/>
            </a:endParaRPr>
          </a:p>
          <a:p>
            <a:endParaRPr lang="en-US" kern="0" dirty="0">
              <a:solidFill>
                <a:srgbClr val="002060"/>
              </a:solidFill>
              <a:latin typeface="Times New Roman" panose="02020603050405020304" pitchFamily="18" charset="0"/>
            </a:endParaRPr>
          </a:p>
          <a:p>
            <a:endParaRPr lang="en-US" kern="0" dirty="0">
              <a:solidFill>
                <a:srgbClr val="000000"/>
              </a:solidFill>
              <a:latin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8DE8754-FC6D-1F5B-8AA8-5A269B1DACFD}"/>
              </a:ext>
            </a:extLst>
          </p:cNvPr>
          <p:cNvSpPr>
            <a:spLocks noGrp="1"/>
          </p:cNvSpPr>
          <p:nvPr>
            <p:ph type="title"/>
          </p:nvPr>
        </p:nvSpPr>
        <p:spPr>
          <a:xfrm>
            <a:off x="753099" y="837122"/>
            <a:ext cx="8139658" cy="534094"/>
          </a:xfrm>
        </p:spPr>
        <p:txBody>
          <a:bodyPr/>
          <a:lstStyle/>
          <a:p>
            <a:r>
              <a:rPr lang="en-US" sz="3600" b="1" dirty="0">
                <a:solidFill>
                  <a:srgbClr val="0070C0"/>
                </a:solidFill>
              </a:rPr>
              <a:t>Eligibility</a:t>
            </a:r>
          </a:p>
        </p:txBody>
      </p:sp>
    </p:spTree>
    <p:extLst>
      <p:ext uri="{BB962C8B-B14F-4D97-AF65-F5344CB8AC3E}">
        <p14:creationId xmlns:p14="http://schemas.microsoft.com/office/powerpoint/2010/main" val="9417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5F27BA-FCE5-77CB-C938-BFDE1CD9A7A5}"/>
              </a:ext>
            </a:extLst>
          </p:cNvPr>
          <p:cNvSpPr>
            <a:spLocks noGrp="1"/>
          </p:cNvSpPr>
          <p:nvPr>
            <p:ph type="sldNum" sz="quarter" idx="14"/>
          </p:nvPr>
        </p:nvSpPr>
        <p:spPr/>
        <p:txBody>
          <a:bodyPr/>
          <a:lstStyle/>
          <a:p>
            <a:fld id="{D5E68B8A-6874-4300-929B-5C6FAC07A568}" type="slidenum">
              <a:rPr lang="en-US" smtClean="0"/>
              <a:t>8</a:t>
            </a:fld>
            <a:endParaRPr lang="en-US"/>
          </a:p>
        </p:txBody>
      </p:sp>
      <p:graphicFrame>
        <p:nvGraphicFramePr>
          <p:cNvPr id="5" name="Table 4">
            <a:extLst>
              <a:ext uri="{FF2B5EF4-FFF2-40B4-BE49-F238E27FC236}">
                <a16:creationId xmlns:a16="http://schemas.microsoft.com/office/drawing/2014/main" id="{ABC534E0-A7AC-C2EA-B403-97FD68AF13A1}"/>
              </a:ext>
            </a:extLst>
          </p:cNvPr>
          <p:cNvGraphicFramePr>
            <a:graphicFrameLocks noGrp="1"/>
          </p:cNvGraphicFramePr>
          <p:nvPr>
            <p:extLst>
              <p:ext uri="{D42A27DB-BD31-4B8C-83A1-F6EECF244321}">
                <p14:modId xmlns:p14="http://schemas.microsoft.com/office/powerpoint/2010/main" val="600868163"/>
              </p:ext>
            </p:extLst>
          </p:nvPr>
        </p:nvGraphicFramePr>
        <p:xfrm>
          <a:off x="539496" y="1697067"/>
          <a:ext cx="10838687" cy="3663829"/>
        </p:xfrm>
        <a:graphic>
          <a:graphicData uri="http://schemas.openxmlformats.org/drawingml/2006/table">
            <a:tbl>
              <a:tblPr firstRow="1" firstCol="1" lastRow="1" lastCol="1" bandRow="1">
                <a:effectLst/>
                <a:tableStyleId>{616DA210-FB5B-4158-B5E0-FEB733F419BA}</a:tableStyleId>
              </a:tblPr>
              <a:tblGrid>
                <a:gridCol w="3600103">
                  <a:extLst>
                    <a:ext uri="{9D8B030D-6E8A-4147-A177-3AD203B41FA5}">
                      <a16:colId xmlns:a16="http://schemas.microsoft.com/office/drawing/2014/main" val="2826222527"/>
                    </a:ext>
                  </a:extLst>
                </a:gridCol>
                <a:gridCol w="3619292">
                  <a:extLst>
                    <a:ext uri="{9D8B030D-6E8A-4147-A177-3AD203B41FA5}">
                      <a16:colId xmlns:a16="http://schemas.microsoft.com/office/drawing/2014/main" val="3686405313"/>
                    </a:ext>
                  </a:extLst>
                </a:gridCol>
                <a:gridCol w="3619292">
                  <a:extLst>
                    <a:ext uri="{9D8B030D-6E8A-4147-A177-3AD203B41FA5}">
                      <a16:colId xmlns:a16="http://schemas.microsoft.com/office/drawing/2014/main" val="2050306918"/>
                    </a:ext>
                  </a:extLst>
                </a:gridCol>
              </a:tblGrid>
              <a:tr h="561501">
                <a:tc>
                  <a:txBody>
                    <a:bodyPr/>
                    <a:lstStyle/>
                    <a:p>
                      <a:pPr marL="0" marR="0" lvl="0" indent="0" algn="l" defTabSz="457200" rtl="0" eaLnBrk="1" fontAlgn="auto" latinLnBrk="0" hangingPunct="1">
                        <a:lnSpc>
                          <a:spcPct val="100000"/>
                        </a:lnSpc>
                        <a:spcBef>
                          <a:spcPts val="100"/>
                        </a:spcBef>
                        <a:spcAft>
                          <a:spcPts val="100"/>
                        </a:spcAft>
                        <a:buClrTx/>
                        <a:buSzTx/>
                        <a:buFontTx/>
                        <a:buNone/>
                        <a:tabLst/>
                        <a:defRPr/>
                      </a:pPr>
                      <a:r>
                        <a:rPr lang="en-US" sz="2000" dirty="0">
                          <a:effectLst/>
                        </a:rPr>
                        <a:t>Rating Category</a:t>
                      </a:r>
                      <a:endParaRPr lang="en-US" sz="2000" dirty="0">
                        <a:solidFill>
                          <a:srgbClr val="000000"/>
                        </a:solidFill>
                        <a:effectLst/>
                      </a:endParaRPr>
                    </a:p>
                    <a:p>
                      <a:pPr marL="0" marR="0" algn="ctr">
                        <a:spcBef>
                          <a:spcPts val="100"/>
                        </a:spcBef>
                        <a:spcAft>
                          <a:spcPts val="100"/>
                        </a:spcAft>
                      </a:pP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dirty="0">
                          <a:effectLst/>
                        </a:rPr>
                        <a:t>Maximum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Minimum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4102761588"/>
                  </a:ext>
                </a:extLst>
              </a:tr>
              <a:tr h="884539">
                <a:tc>
                  <a:txBody>
                    <a:bodyPr/>
                    <a:lstStyle/>
                    <a:p>
                      <a:pPr marL="0" marR="0" algn="l">
                        <a:spcBef>
                          <a:spcPts val="100"/>
                        </a:spcBef>
                        <a:spcAft>
                          <a:spcPts val="100"/>
                        </a:spcAft>
                      </a:pPr>
                      <a:r>
                        <a:rPr lang="en-US" sz="2000" dirty="0">
                          <a:effectLst/>
                        </a:rPr>
                        <a:t>Rating Factor 1: Research Design</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1" dirty="0">
                          <a:effectLst/>
                        </a:rPr>
                        <a:t>30</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25</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1764395226"/>
                  </a:ext>
                </a:extLst>
              </a:tr>
              <a:tr h="455432">
                <a:tc>
                  <a:txBody>
                    <a:bodyPr/>
                    <a:lstStyle/>
                    <a:p>
                      <a:pPr marL="0" marR="0" algn="l">
                        <a:spcBef>
                          <a:spcPts val="0"/>
                        </a:spcBef>
                        <a:spcAft>
                          <a:spcPts val="700"/>
                        </a:spcAft>
                      </a:pPr>
                      <a:r>
                        <a:rPr lang="en-US" sz="2000" b="0" dirty="0">
                          <a:effectLst/>
                        </a:rPr>
                        <a:t>Methodology</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dirty="0">
                          <a:effectLst/>
                        </a:rPr>
                        <a:t>15</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2337755508"/>
                  </a:ext>
                </a:extLst>
              </a:tr>
              <a:tr h="1134705">
                <a:tc>
                  <a:txBody>
                    <a:bodyPr/>
                    <a:lstStyle/>
                    <a:p>
                      <a:pPr marL="0" marR="0" algn="l">
                        <a:spcBef>
                          <a:spcPts val="0"/>
                        </a:spcBef>
                        <a:spcAft>
                          <a:spcPts val="700"/>
                        </a:spcAft>
                      </a:pPr>
                      <a:r>
                        <a:rPr lang="en-US" sz="2000" b="0" dirty="0">
                          <a:effectLst/>
                        </a:rPr>
                        <a:t>Strengthening Evidence Base and Filling Knowledge Gaps</a:t>
                      </a:r>
                      <a:endParaRPr lang="en-US" sz="2000" b="0" dirty="0">
                        <a:solidFill>
                          <a:srgbClr val="000000"/>
                        </a:solidFill>
                        <a:effectLst/>
                        <a:latin typeface="Times New Roman" panose="02020603050405020304" pitchFamily="18" charset="0"/>
                        <a:ea typeface="+mn-ea"/>
                      </a:endParaRPr>
                    </a:p>
                  </a:txBody>
                  <a:tcPr marL="74930" marR="74930" marT="0" marB="0">
                    <a:solidFill>
                      <a:schemeClr val="bg1">
                        <a:alpha val="20000"/>
                      </a:schemeClr>
                    </a:solidFill>
                  </a:tcPr>
                </a:tc>
                <a:tc>
                  <a:txBody>
                    <a:bodyPr/>
                    <a:lstStyle/>
                    <a:p>
                      <a:pPr marL="0" marR="0" algn="ctr">
                        <a:spcBef>
                          <a:spcPts val="0"/>
                        </a:spcBef>
                        <a:spcAft>
                          <a:spcPts val="700"/>
                        </a:spcAft>
                      </a:pPr>
                      <a:r>
                        <a:rPr lang="en-US" sz="2000" dirty="0">
                          <a:effectLst/>
                        </a:rPr>
                        <a:t>10</a:t>
                      </a:r>
                      <a:endParaRPr lang="en-US" sz="2000" dirty="0">
                        <a:solidFill>
                          <a:srgbClr val="000000"/>
                        </a:solidFill>
                        <a:effectLst/>
                        <a:latin typeface="Times New Roman" panose="02020603050405020304" pitchFamily="18" charset="0"/>
                        <a:ea typeface="+mn-ea"/>
                      </a:endParaRPr>
                    </a:p>
                  </a:txBody>
                  <a:tcPr marL="71755" marR="74930" marT="0" marB="0">
                    <a:solidFill>
                      <a:schemeClr val="bg1">
                        <a:alpha val="20000"/>
                      </a:schemeClr>
                    </a:solidFill>
                  </a:tcPr>
                </a:tc>
                <a:tc>
                  <a:txBody>
                    <a:bodyPr/>
                    <a:lstStyle/>
                    <a:p>
                      <a:pPr marL="0" marR="0" algn="ctr">
                        <a:spcBef>
                          <a:spcPts val="0"/>
                        </a:spcBef>
                        <a:spcAft>
                          <a:spcPts val="700"/>
                        </a:spcAft>
                      </a:pPr>
                      <a:r>
                        <a:rPr lang="en-US" sz="2000" dirty="0">
                          <a:effectLst/>
                        </a:rPr>
                        <a:t> </a:t>
                      </a:r>
                      <a:endParaRPr lang="en-US" sz="2000" dirty="0">
                        <a:solidFill>
                          <a:srgbClr val="000000"/>
                        </a:solidFill>
                        <a:effectLst/>
                        <a:latin typeface="Times New Roman" panose="02020603050405020304" pitchFamily="18" charset="0"/>
                        <a:ea typeface="+mn-ea"/>
                      </a:endParaRPr>
                    </a:p>
                  </a:txBody>
                  <a:tcPr marL="71755" marR="74930" marT="0" marB="0">
                    <a:solidFill>
                      <a:schemeClr val="bg1">
                        <a:alpha val="20000"/>
                      </a:schemeClr>
                    </a:solidFill>
                  </a:tcPr>
                </a:tc>
                <a:extLst>
                  <a:ext uri="{0D108BD9-81ED-4DB2-BD59-A6C34878D82A}">
                    <a16:rowId xmlns:a16="http://schemas.microsoft.com/office/drawing/2014/main" val="337228867"/>
                  </a:ext>
                </a:extLst>
              </a:tr>
              <a:tr h="554153">
                <a:tc>
                  <a:txBody>
                    <a:bodyPr/>
                    <a:lstStyle/>
                    <a:p>
                      <a:pPr marL="0" marR="0" algn="l">
                        <a:spcBef>
                          <a:spcPts val="0"/>
                        </a:spcBef>
                        <a:spcAft>
                          <a:spcPts val="700"/>
                        </a:spcAft>
                      </a:pPr>
                      <a:r>
                        <a:rPr lang="en-US" sz="2000" b="0" dirty="0">
                          <a:effectLst/>
                        </a:rPr>
                        <a:t>Innovation                                       </a:t>
                      </a:r>
                      <a:endParaRPr lang="en-US" sz="2000" b="0" dirty="0">
                        <a:solidFill>
                          <a:srgbClr val="000000"/>
                        </a:solidFill>
                        <a:effectLst/>
                        <a:latin typeface="Times New Roman" panose="02020603050405020304" pitchFamily="18" charset="0"/>
                        <a:ea typeface="+mn-ea"/>
                      </a:endParaRPr>
                    </a:p>
                  </a:txBody>
                  <a:tcPr marL="74930" marR="74930" marT="0" marB="0"/>
                </a:tc>
                <a:tc>
                  <a:txBody>
                    <a:bodyPr/>
                    <a:lstStyle/>
                    <a:p>
                      <a:pPr marL="0" marR="0" algn="ctr">
                        <a:spcBef>
                          <a:spcPts val="0"/>
                        </a:spcBef>
                        <a:spcAft>
                          <a:spcPts val="700"/>
                        </a:spcAft>
                      </a:pPr>
                      <a:r>
                        <a:rPr lang="en-US" sz="2000" b="0" dirty="0">
                          <a:effectLst/>
                        </a:rPr>
                        <a:t>5</a:t>
                      </a:r>
                      <a:endParaRPr lang="en-US" sz="2000" b="0" dirty="0">
                        <a:solidFill>
                          <a:srgbClr val="000000"/>
                        </a:solidFill>
                        <a:effectLst/>
                        <a:latin typeface="Times New Roman" panose="02020603050405020304" pitchFamily="18" charset="0"/>
                        <a:ea typeface="+mn-ea"/>
                      </a:endParaRPr>
                    </a:p>
                  </a:txBody>
                  <a:tcPr marL="71755" marR="74930" marT="0" marB="0"/>
                </a:tc>
                <a:tc>
                  <a:txBody>
                    <a:bodyPr/>
                    <a:lstStyle/>
                    <a:p>
                      <a:pPr marL="0" marR="0" algn="ctr">
                        <a:spcBef>
                          <a:spcPts val="0"/>
                        </a:spcBef>
                        <a:spcAft>
                          <a:spcPts val="700"/>
                        </a:spcAft>
                      </a:pPr>
                      <a:r>
                        <a:rPr lang="en-US" sz="2000" dirty="0">
                          <a:effectLst/>
                        </a:rPr>
                        <a:t> </a:t>
                      </a:r>
                      <a:endParaRPr lang="en-US" sz="2000" dirty="0">
                        <a:solidFill>
                          <a:srgbClr val="000000"/>
                        </a:solidFill>
                        <a:effectLst/>
                        <a:latin typeface="Times New Roman" panose="02020603050405020304" pitchFamily="18" charset="0"/>
                        <a:ea typeface="+mn-ea"/>
                      </a:endParaRPr>
                    </a:p>
                  </a:txBody>
                  <a:tcPr marL="71755" marR="74930" marT="0" marB="0"/>
                </a:tc>
                <a:extLst>
                  <a:ext uri="{0D108BD9-81ED-4DB2-BD59-A6C34878D82A}">
                    <a16:rowId xmlns:a16="http://schemas.microsoft.com/office/drawing/2014/main" val="4213752046"/>
                  </a:ext>
                </a:extLst>
              </a:tr>
            </a:tbl>
          </a:graphicData>
        </a:graphic>
      </p:graphicFrame>
      <p:sp>
        <p:nvSpPr>
          <p:cNvPr id="3" name="Title 2">
            <a:extLst>
              <a:ext uri="{FF2B5EF4-FFF2-40B4-BE49-F238E27FC236}">
                <a16:creationId xmlns:a16="http://schemas.microsoft.com/office/drawing/2014/main" id="{226E8BD0-BCAD-8176-E3FF-563D0F4F18E7}"/>
              </a:ext>
              <a:ext uri="{C183D7F6-B498-43B3-948B-1728B52AA6E4}">
                <adec:decorative xmlns:adec="http://schemas.microsoft.com/office/drawing/2017/decorative" val="0"/>
              </a:ext>
            </a:extLst>
          </p:cNvPr>
          <p:cNvSpPr>
            <a:spLocks noGrp="1"/>
          </p:cNvSpPr>
          <p:nvPr>
            <p:ph type="title"/>
          </p:nvPr>
        </p:nvSpPr>
        <p:spPr/>
        <p:txBody>
          <a:bodyPr/>
          <a:lstStyle/>
          <a:p>
            <a:r>
              <a:rPr lang="en-US" sz="3600" b="1" dirty="0">
                <a:solidFill>
                  <a:srgbClr val="0070C0"/>
                </a:solidFill>
              </a:rPr>
              <a:t>Rating Factor 1</a:t>
            </a:r>
          </a:p>
        </p:txBody>
      </p:sp>
    </p:spTree>
    <p:extLst>
      <p:ext uri="{BB962C8B-B14F-4D97-AF65-F5344CB8AC3E}">
        <p14:creationId xmlns:p14="http://schemas.microsoft.com/office/powerpoint/2010/main" val="103240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83D09-B653-755A-5647-A03F9A910F0B}"/>
              </a:ext>
            </a:extLst>
          </p:cNvPr>
          <p:cNvSpPr>
            <a:spLocks noGrp="1"/>
          </p:cNvSpPr>
          <p:nvPr>
            <p:ph type="sldNum" sz="quarter" idx="14"/>
          </p:nvPr>
        </p:nvSpPr>
        <p:spPr/>
        <p:txBody>
          <a:bodyPr/>
          <a:lstStyle/>
          <a:p>
            <a:fld id="{D5E68B8A-6874-4300-929B-5C6FAC07A568}" type="slidenum">
              <a:rPr lang="en-US" smtClean="0"/>
              <a:t>9</a:t>
            </a:fld>
            <a:endParaRPr lang="en-US"/>
          </a:p>
        </p:txBody>
      </p:sp>
      <p:graphicFrame>
        <p:nvGraphicFramePr>
          <p:cNvPr id="5" name="Table 4">
            <a:extLst>
              <a:ext uri="{FF2B5EF4-FFF2-40B4-BE49-F238E27FC236}">
                <a16:creationId xmlns:a16="http://schemas.microsoft.com/office/drawing/2014/main" id="{8DC854DC-6D7F-35F3-883A-3A0424A06B16}"/>
              </a:ext>
            </a:extLst>
          </p:cNvPr>
          <p:cNvGraphicFramePr>
            <a:graphicFrameLocks noGrp="1"/>
          </p:cNvGraphicFramePr>
          <p:nvPr>
            <p:extLst>
              <p:ext uri="{D42A27DB-BD31-4B8C-83A1-F6EECF244321}">
                <p14:modId xmlns:p14="http://schemas.microsoft.com/office/powerpoint/2010/main" val="375311657"/>
              </p:ext>
            </p:extLst>
          </p:nvPr>
        </p:nvGraphicFramePr>
        <p:xfrm>
          <a:off x="529451" y="1742601"/>
          <a:ext cx="10857876" cy="4347304"/>
        </p:xfrm>
        <a:graphic>
          <a:graphicData uri="http://schemas.openxmlformats.org/drawingml/2006/table">
            <a:tbl>
              <a:tblPr firstRow="1" firstCol="1" lastRow="1" lastCol="1" bandRow="1">
                <a:tableStyleId>{616DA210-FB5B-4158-B5E0-FEB733F419BA}</a:tableStyleId>
              </a:tblPr>
              <a:tblGrid>
                <a:gridCol w="3619292">
                  <a:extLst>
                    <a:ext uri="{9D8B030D-6E8A-4147-A177-3AD203B41FA5}">
                      <a16:colId xmlns:a16="http://schemas.microsoft.com/office/drawing/2014/main" val="1264877383"/>
                    </a:ext>
                  </a:extLst>
                </a:gridCol>
                <a:gridCol w="3619292">
                  <a:extLst>
                    <a:ext uri="{9D8B030D-6E8A-4147-A177-3AD203B41FA5}">
                      <a16:colId xmlns:a16="http://schemas.microsoft.com/office/drawing/2014/main" val="2617091233"/>
                    </a:ext>
                  </a:extLst>
                </a:gridCol>
                <a:gridCol w="3619292">
                  <a:extLst>
                    <a:ext uri="{9D8B030D-6E8A-4147-A177-3AD203B41FA5}">
                      <a16:colId xmlns:a16="http://schemas.microsoft.com/office/drawing/2014/main" val="925777281"/>
                    </a:ext>
                  </a:extLst>
                </a:gridCol>
              </a:tblGrid>
              <a:tr h="518079">
                <a:tc>
                  <a:txBody>
                    <a:bodyPr/>
                    <a:lstStyle/>
                    <a:p>
                      <a:pPr marL="0" marR="0" lvl="0" indent="0" algn="l" defTabSz="457200" rtl="0" eaLnBrk="1" fontAlgn="auto" latinLnBrk="0" hangingPunct="1">
                        <a:lnSpc>
                          <a:spcPct val="100000"/>
                        </a:lnSpc>
                        <a:spcBef>
                          <a:spcPts val="100"/>
                        </a:spcBef>
                        <a:spcAft>
                          <a:spcPts val="100"/>
                        </a:spcAft>
                        <a:buClrTx/>
                        <a:buSzTx/>
                        <a:buFontTx/>
                        <a:buNone/>
                        <a:tabLst/>
                        <a:defRPr/>
                      </a:pPr>
                      <a:r>
                        <a:rPr lang="en-US" sz="2000" dirty="0">
                          <a:effectLst/>
                        </a:rPr>
                        <a:t>Rating Category</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dirty="0">
                          <a:effectLst/>
                        </a:rPr>
                        <a:t>Maximum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dirty="0">
                          <a:effectLst/>
                        </a:rPr>
                        <a:t>Minimum Points</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1850177046"/>
                  </a:ext>
                </a:extLst>
              </a:tr>
              <a:tr h="966052">
                <a:tc>
                  <a:txBody>
                    <a:bodyPr/>
                    <a:lstStyle/>
                    <a:p>
                      <a:pPr marL="0" marR="0" algn="l">
                        <a:spcBef>
                          <a:spcPts val="100"/>
                        </a:spcBef>
                        <a:spcAft>
                          <a:spcPts val="100"/>
                        </a:spcAft>
                      </a:pPr>
                      <a:r>
                        <a:rPr lang="en-US" sz="2000" dirty="0">
                          <a:effectLst/>
                        </a:rPr>
                        <a:t>Rating Factor 2: Impact</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tc>
                <a:tc>
                  <a:txBody>
                    <a:bodyPr/>
                    <a:lstStyle/>
                    <a:p>
                      <a:pPr marL="0" marR="0" algn="ctr">
                        <a:spcBef>
                          <a:spcPts val="0"/>
                        </a:spcBef>
                        <a:spcAft>
                          <a:spcPts val="700"/>
                        </a:spcAft>
                      </a:pPr>
                      <a:r>
                        <a:rPr lang="en-US" sz="2000" b="1" dirty="0">
                          <a:effectLst/>
                        </a:rPr>
                        <a:t>20</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tc>
                <a:tc>
                  <a:txBody>
                    <a:bodyPr/>
                    <a:lstStyle/>
                    <a:p>
                      <a:pPr marL="0" marR="0" algn="ctr">
                        <a:spcBef>
                          <a:spcPts val="0"/>
                        </a:spcBef>
                        <a:spcAft>
                          <a:spcPts val="700"/>
                        </a:spcAft>
                      </a:pPr>
                      <a:r>
                        <a:rPr lang="en-US" sz="2000">
                          <a:effectLst/>
                        </a:rPr>
                        <a:t>15</a:t>
                      </a:r>
                      <a:endParaRPr lang="en-US" sz="2000">
                        <a:solidFill>
                          <a:srgbClr val="000000"/>
                        </a:solidFill>
                        <a:effectLst/>
                        <a:latin typeface="Times New Roman" panose="02020603050405020304" pitchFamily="18" charset="0"/>
                        <a:ea typeface="Times New Roman" panose="02020603050405020304" pitchFamily="18" charset="0"/>
                      </a:endParaRPr>
                    </a:p>
                  </a:txBody>
                  <a:tcPr marL="71755" marR="74930" marT="0" marB="0"/>
                </a:tc>
                <a:extLst>
                  <a:ext uri="{0D108BD9-81ED-4DB2-BD59-A6C34878D82A}">
                    <a16:rowId xmlns:a16="http://schemas.microsoft.com/office/drawing/2014/main" val="477915803"/>
                  </a:ext>
                </a:extLst>
              </a:tr>
              <a:tr h="966052">
                <a:tc>
                  <a:txBody>
                    <a:bodyPr/>
                    <a:lstStyle/>
                    <a:p>
                      <a:pPr marL="0" marR="0" algn="l">
                        <a:spcBef>
                          <a:spcPts val="0"/>
                        </a:spcBef>
                        <a:spcAft>
                          <a:spcPts val="700"/>
                        </a:spcAft>
                      </a:pPr>
                      <a:r>
                        <a:rPr lang="en-US" sz="2000" b="0" dirty="0">
                          <a:effectLst/>
                        </a:rPr>
                        <a:t>Theory of change</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dirty="0">
                          <a:effectLst/>
                        </a:rPr>
                        <a:t>10</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215490626"/>
                  </a:ext>
                </a:extLst>
              </a:tr>
              <a:tr h="966052">
                <a:tc>
                  <a:txBody>
                    <a:bodyPr/>
                    <a:lstStyle/>
                    <a:p>
                      <a:pPr marL="0" marR="0" algn="l">
                        <a:spcBef>
                          <a:spcPts val="0"/>
                        </a:spcBef>
                        <a:spcAft>
                          <a:spcPts val="700"/>
                        </a:spcAft>
                      </a:pPr>
                      <a:r>
                        <a:rPr lang="en-US" sz="2000" b="0" dirty="0">
                          <a:effectLst/>
                        </a:rPr>
                        <a:t>Dissemination plan</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dirty="0">
                          <a:effectLst/>
                        </a:rPr>
                        <a:t>5</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820855197"/>
                  </a:ext>
                </a:extLst>
              </a:tr>
              <a:tr h="931069">
                <a:tc>
                  <a:txBody>
                    <a:bodyPr/>
                    <a:lstStyle/>
                    <a:p>
                      <a:pPr marL="0" marR="0" algn="l">
                        <a:spcBef>
                          <a:spcPts val="0"/>
                        </a:spcBef>
                        <a:spcAft>
                          <a:spcPts val="700"/>
                        </a:spcAft>
                      </a:pPr>
                      <a:r>
                        <a:rPr lang="en-US" sz="2000" b="0" dirty="0">
                          <a:effectLst/>
                        </a:rPr>
                        <a:t>Impact measurement</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4930" marR="74930" marT="0" marB="0">
                    <a:noFill/>
                  </a:tcPr>
                </a:tc>
                <a:tc>
                  <a:txBody>
                    <a:bodyPr/>
                    <a:lstStyle/>
                    <a:p>
                      <a:pPr marL="0" marR="0" algn="ctr">
                        <a:spcBef>
                          <a:spcPts val="0"/>
                        </a:spcBef>
                        <a:spcAft>
                          <a:spcPts val="700"/>
                        </a:spcAft>
                      </a:pPr>
                      <a:r>
                        <a:rPr lang="en-US" sz="2000" b="0" dirty="0">
                          <a:effectLst/>
                        </a:rPr>
                        <a:t>5</a:t>
                      </a:r>
                      <a:endParaRPr lang="en-US" sz="2000" b="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tc>
                  <a:txBody>
                    <a:bodyPr/>
                    <a:lstStyle/>
                    <a:p>
                      <a:pPr marL="0" marR="0" algn="ctr">
                        <a:spcBef>
                          <a:spcPts val="0"/>
                        </a:spcBef>
                        <a:spcAft>
                          <a:spcPts val="700"/>
                        </a:spcAft>
                      </a:pPr>
                      <a:r>
                        <a:rPr lang="en-US" sz="2000" dirty="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1755" marR="74930" marT="0" marB="0">
                    <a:noFill/>
                  </a:tcPr>
                </a:tc>
                <a:extLst>
                  <a:ext uri="{0D108BD9-81ED-4DB2-BD59-A6C34878D82A}">
                    <a16:rowId xmlns:a16="http://schemas.microsoft.com/office/drawing/2014/main" val="1283337823"/>
                  </a:ext>
                </a:extLst>
              </a:tr>
            </a:tbl>
          </a:graphicData>
        </a:graphic>
      </p:graphicFrame>
      <p:sp>
        <p:nvSpPr>
          <p:cNvPr id="3" name="Title 2">
            <a:extLst>
              <a:ext uri="{FF2B5EF4-FFF2-40B4-BE49-F238E27FC236}">
                <a16:creationId xmlns:a16="http://schemas.microsoft.com/office/drawing/2014/main" id="{3F144DD3-87BC-07F0-4EB4-1FCFC4F4827E}"/>
              </a:ext>
            </a:extLst>
          </p:cNvPr>
          <p:cNvSpPr>
            <a:spLocks noGrp="1"/>
          </p:cNvSpPr>
          <p:nvPr>
            <p:ph type="title"/>
          </p:nvPr>
        </p:nvSpPr>
        <p:spPr>
          <a:xfrm>
            <a:off x="529451" y="647917"/>
            <a:ext cx="8139658" cy="534094"/>
          </a:xfrm>
        </p:spPr>
        <p:txBody>
          <a:bodyPr/>
          <a:lstStyle/>
          <a:p>
            <a:r>
              <a:rPr lang="en-US" sz="3600" b="1" dirty="0">
                <a:solidFill>
                  <a:srgbClr val="0070C0"/>
                </a:solidFill>
              </a:rPr>
              <a:t>Rating Factor 2</a:t>
            </a:r>
          </a:p>
        </p:txBody>
      </p:sp>
    </p:spTree>
    <p:extLst>
      <p:ext uri="{BB962C8B-B14F-4D97-AF65-F5344CB8AC3E}">
        <p14:creationId xmlns:p14="http://schemas.microsoft.com/office/powerpoint/2010/main" val="1770959263"/>
      </p:ext>
    </p:extLst>
  </p:cSld>
  <p:clrMapOvr>
    <a:masterClrMapping/>
  </p:clrMapOvr>
</p:sld>
</file>

<file path=ppt/theme/theme1.xml><?xml version="1.0" encoding="utf-8"?>
<a:theme xmlns:a="http://schemas.openxmlformats.org/drawingml/2006/main" name="PDRTemplate">
  <a:themeElements>
    <a:clrScheme name="HUD">
      <a:dk1>
        <a:srgbClr val="042665"/>
      </a:dk1>
      <a:lt1>
        <a:sysClr val="window" lastClr="FFFFFF"/>
      </a:lt1>
      <a:dk2>
        <a:srgbClr val="074388"/>
      </a:dk2>
      <a:lt2>
        <a:srgbClr val="FFFFFE"/>
      </a:lt2>
      <a:accent1>
        <a:srgbClr val="3D3D3D"/>
      </a:accent1>
      <a:accent2>
        <a:srgbClr val="A4A4A4"/>
      </a:accent2>
      <a:accent3>
        <a:srgbClr val="FFFFFF"/>
      </a:accent3>
      <a:accent4>
        <a:srgbClr val="FFFFFF"/>
      </a:accent4>
      <a:accent5>
        <a:srgbClr val="FFFFFF"/>
      </a:accent5>
      <a:accent6>
        <a:srgbClr val="FFFFFF"/>
      </a:accent6>
      <a:hlink>
        <a:srgbClr val="0E3769"/>
      </a:hlink>
      <a:folHlink>
        <a:srgbClr val="A4A4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DRTemplate" id="{18E6D8CB-3533-42BC-BD7E-50010D8F7CA5}" vid="{C4E053BC-80EC-4888-B2CB-86280DB99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49CC7B24E62B4E8E1BBF3D9020F46D" ma:contentTypeVersion="6" ma:contentTypeDescription="Create a new document." ma:contentTypeScope="" ma:versionID="78b93038e9a8cef976599d61b8ad908d">
  <xsd:schema xmlns:xsd="http://www.w3.org/2001/XMLSchema" xmlns:xs="http://www.w3.org/2001/XMLSchema" xmlns:p="http://schemas.microsoft.com/office/2006/metadata/properties" xmlns:ns2="2013ab0a-f15f-4e80-8cd1-da13e0cb9bc4" xmlns:ns3="27709681-65fb-483d-93a4-8774cba6a9ab" targetNamespace="http://schemas.microsoft.com/office/2006/metadata/properties" ma:root="true" ma:fieldsID="96524826d8a7bcea80748eefd18bdc88" ns2:_="" ns3:_="">
    <xsd:import namespace="2013ab0a-f15f-4e80-8cd1-da13e0cb9bc4"/>
    <xsd:import namespace="27709681-65fb-483d-93a4-8774cba6a9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3ab0a-f15f-4e80-8cd1-da13e0cb9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09681-65fb-483d-93a4-8774cba6a9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CA5D1-1632-4182-B2D3-CD6B7D92E886}">
  <ds:schemaRefs>
    <ds:schemaRef ds:uri="http://purl.org/dc/terms/"/>
    <ds:schemaRef ds:uri="http://schemas.openxmlformats.org/package/2006/metadata/core-properties"/>
    <ds:schemaRef ds:uri="http://purl.org/dc/dcmitype/"/>
    <ds:schemaRef ds:uri="http://schemas.microsoft.com/office/infopath/2007/PartnerControls"/>
    <ds:schemaRef ds:uri="27709681-65fb-483d-93a4-8774cba6a9ab"/>
    <ds:schemaRef ds:uri="http://purl.org/dc/elements/1.1/"/>
    <ds:schemaRef ds:uri="http://schemas.microsoft.com/office/2006/metadata/properties"/>
    <ds:schemaRef ds:uri="http://schemas.microsoft.com/office/2006/documentManagement/types"/>
    <ds:schemaRef ds:uri="2013ab0a-f15f-4e80-8cd1-da13e0cb9bc4"/>
    <ds:schemaRef ds:uri="http://www.w3.org/XML/1998/namespace"/>
  </ds:schemaRefs>
</ds:datastoreItem>
</file>

<file path=customXml/itemProps2.xml><?xml version="1.0" encoding="utf-8"?>
<ds:datastoreItem xmlns:ds="http://schemas.openxmlformats.org/officeDocument/2006/customXml" ds:itemID="{B90EA389-F24C-4FD6-A59F-9161C9C05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3ab0a-f15f-4e80-8cd1-da13e0cb9bc4"/>
    <ds:schemaRef ds:uri="27709681-65fb-483d-93a4-8774cba6a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48CEE-36B4-49F5-92B3-27AF3A5970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PDRTemplate</Template>
  <TotalTime>2518</TotalTime>
  <Words>1232</Words>
  <Application>Microsoft Office PowerPoint</Application>
  <PresentationFormat>Widescreen</PresentationFormat>
  <Paragraphs>179</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Courier New</vt:lpstr>
      <vt:lpstr>Lucida Grande</vt:lpstr>
      <vt:lpstr>Noto Sans</vt:lpstr>
      <vt:lpstr>Noto Sans Light</vt:lpstr>
      <vt:lpstr>Noto Sans Med</vt:lpstr>
      <vt:lpstr>Noto Sans SemBd</vt:lpstr>
      <vt:lpstr>Times New Roman</vt:lpstr>
      <vt:lpstr>PDRTemplate</vt:lpstr>
      <vt:lpstr>HBCU Research Center of Excellence NOTICE OF FUNDING OPPORTUNITY  </vt:lpstr>
      <vt:lpstr>Our Agenda</vt:lpstr>
      <vt:lpstr>Introductions</vt:lpstr>
      <vt:lpstr>Purpose of the NOFO</vt:lpstr>
      <vt:lpstr>Selecting Research Topics</vt:lpstr>
      <vt:lpstr>Available Funds</vt:lpstr>
      <vt:lpstr>Eligibility</vt:lpstr>
      <vt:lpstr>Rating Factor 1</vt:lpstr>
      <vt:lpstr>Rating Factor 2</vt:lpstr>
      <vt:lpstr>Rating Factor 3</vt:lpstr>
      <vt:lpstr>Rating Factor 4</vt:lpstr>
      <vt:lpstr>Information for Our Awardees</vt:lpstr>
      <vt:lpstr>How to Apply</vt:lpstr>
      <vt:lpstr>How to Apply Continued….</vt:lpstr>
      <vt:lpstr>Key Information and Dates </vt:lpstr>
      <vt:lpstr>Resources for Assistance</vt:lpstr>
      <vt:lpstr>Additional Resources to Visit</vt:lpstr>
      <vt:lpstr>Points of Contacts </vt:lpstr>
      <vt:lpstr>Questions?</vt:lpstr>
    </vt:vector>
  </TitlesOfParts>
  <Company>U.S. Department of 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 Reena S</dc:creator>
  <cp:lastModifiedBy>Schatz Editor 1</cp:lastModifiedBy>
  <cp:revision>39</cp:revision>
  <dcterms:created xsi:type="dcterms:W3CDTF">2024-04-30T20:13:31Z</dcterms:created>
  <dcterms:modified xsi:type="dcterms:W3CDTF">2024-06-12T21:04:10Z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0x010100AD49CC7B24E62B4E8E1BBF3D9020F46D</vt:lpwstr>
  </property>
</Properties>
</file>